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oboto"/>
      <p:regular r:id="rId28"/>
      <p:bold r:id="rId29"/>
      <p:italic r:id="rId30"/>
      <p:boldItalic r:id="rId31"/>
    </p:embeddedFont>
    <p:embeddedFont>
      <p:font typeface="Roboto Medium"/>
      <p:regular r:id="rId32"/>
      <p:bold r:id="rId33"/>
      <p:italic r:id="rId34"/>
      <p:boldItalic r:id="rId35"/>
    </p:embeddedFont>
    <p:embeddedFont>
      <p:font typeface="Montserrat Medium"/>
      <p:regular r:id="rId36"/>
      <p:bold r:id="rId37"/>
      <p:italic r:id="rId38"/>
      <p:boldItalic r:id="rId39"/>
    </p:embeddedFont>
    <p:embeddedFont>
      <p:font typeface="Merriweather"/>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6" name="Xi Ch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3FB009-7B54-4507-875E-4B9DF57CCC31}">
  <a:tblStyle styleId="{A23FB009-7B54-4507-875E-4B9DF57CCC3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151FDF2-D3D2-44AA-8325-D8DCD68E666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3.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Merriweather-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regular.fntdata"/><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RobotoMedium-bold.fntdata"/><Relationship Id="rId10" Type="http://schemas.openxmlformats.org/officeDocument/2006/relationships/slide" Target="slides/slide3.xml"/><Relationship Id="rId32" Type="http://schemas.openxmlformats.org/officeDocument/2006/relationships/font" Target="fonts/RobotoMedium-regular.fntdata"/><Relationship Id="rId13" Type="http://schemas.openxmlformats.org/officeDocument/2006/relationships/slide" Target="slides/slide6.xml"/><Relationship Id="rId35" Type="http://schemas.openxmlformats.org/officeDocument/2006/relationships/font" Target="fonts/RobotoMedium-boldItalic.fntdata"/><Relationship Id="rId12" Type="http://schemas.openxmlformats.org/officeDocument/2006/relationships/slide" Target="slides/slide5.xml"/><Relationship Id="rId34" Type="http://schemas.openxmlformats.org/officeDocument/2006/relationships/font" Target="fonts/RobotoMedium-italic.fntdata"/><Relationship Id="rId15" Type="http://schemas.openxmlformats.org/officeDocument/2006/relationships/slide" Target="slides/slide8.xml"/><Relationship Id="rId37" Type="http://schemas.openxmlformats.org/officeDocument/2006/relationships/font" Target="fonts/MontserratMedium-bold.fntdata"/><Relationship Id="rId14" Type="http://schemas.openxmlformats.org/officeDocument/2006/relationships/slide" Target="slides/slide7.xml"/><Relationship Id="rId36" Type="http://schemas.openxmlformats.org/officeDocument/2006/relationships/font" Target="fonts/MontserratMedium-regular.fntdata"/><Relationship Id="rId17" Type="http://schemas.openxmlformats.org/officeDocument/2006/relationships/slide" Target="slides/slide10.xml"/><Relationship Id="rId39" Type="http://schemas.openxmlformats.org/officeDocument/2006/relationships/font" Target="fonts/MontserratMedium-boldItalic.fntdata"/><Relationship Id="rId16" Type="http://schemas.openxmlformats.org/officeDocument/2006/relationships/slide" Target="slides/slide9.xml"/><Relationship Id="rId38" Type="http://schemas.openxmlformats.org/officeDocument/2006/relationships/font" Target="fonts/MontserratMedium-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09T10:23:36.516">
    <p:pos x="497" y="858"/>
    <p:text>Chloe</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1-08-09T10:25:41.873">
    <p:pos x="957" y="108"/>
    <p:text>Natalie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1-08-09T10:25:48.796">
    <p:pos x="715" y="889"/>
    <p:text>Natalie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1-08-09T10:26:02.849">
    <p:pos x="561" y="658"/>
    <p:text>Natalie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1-08-09T10:26:09.602">
    <p:pos x="469" y="408"/>
    <p:text>Natalie</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1-08-09T10:26:21.970">
    <p:pos x="669" y="399"/>
    <p:text>Kath</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1-08-09T10:26:28.708">
    <p:pos x="576" y="426"/>
    <p:text>Kath</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1-08-09T10:26:35.700">
    <p:pos x="503" y="689"/>
    <p:text>Kath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8-09T10:17:27.639">
    <p:pos x="89" y="215"/>
    <p:text>Chloe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8-09T10:18:33.285">
    <p:pos x="827" y="168"/>
    <p:text>Chloe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8-09T10:19:17.130">
    <p:pos x="2980" y="764"/>
    <p:text>小王</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8-09T10:19:24.949">
    <p:pos x="449" y="668"/>
    <p:text>小王</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8-09T10:19:33.201">
    <p:pos x="571" y="589"/>
    <p:text>小王</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08-09T10:24:11.902">
    <p:pos x="3517" y="1386"/>
    <p:text>Kevin</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08-09T10:24:30.024">
    <p:pos x="69" y="-300"/>
    <p:text>Kevin</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1-08-09T10:24:20.023">
    <p:pos x="127" y="249"/>
    <p:text>Kevin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4fa3fdf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4fa3fdf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5811722a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5811722a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000">
                <a:latin typeface="Roboto"/>
                <a:ea typeface="Roboto"/>
                <a:cs typeface="Roboto"/>
                <a:sym typeface="Roboto"/>
              </a:rPr>
              <a:t>Chris</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zh-CN" sz="1000">
                <a:latin typeface="Roboto"/>
                <a:ea typeface="Roboto"/>
                <a:cs typeface="Roboto"/>
                <a:sym typeface="Roboto"/>
              </a:rPr>
              <a:t>(Onboarding including client interactions, meetings with additional </a:t>
            </a:r>
            <a:r>
              <a:rPr lang="zh-CN" sz="1000">
                <a:latin typeface="Roboto"/>
                <a:ea typeface="Roboto"/>
                <a:cs typeface="Roboto"/>
                <a:sym typeface="Roboto"/>
              </a:rPr>
              <a:t>stakeholders</a:t>
            </a:r>
            <a:r>
              <a:rPr lang="zh-CN" sz="1000">
                <a:latin typeface="Roboto"/>
                <a:ea typeface="Roboto"/>
                <a:cs typeface="Roboto"/>
                <a:sym typeface="Roboto"/>
              </a:rPr>
              <a:t>, Digital Solutions Division for integration, Meeting with end users to define the new requested features.</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zh-CN" sz="1000">
                <a:latin typeface="Roboto"/>
                <a:ea typeface="Roboto"/>
                <a:cs typeface="Roboto"/>
                <a:sym typeface="Roboto"/>
              </a:rPr>
              <a:t>The objectives we have planned over the next couple of week are the most important ones. This week, we will attempt to get in touch with the previous primary developers to get a better understand of how the software is put together. After that, we are hoping to get in touch of with the Digital Service Division at the hospital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zh-CN" sz="1000">
                <a:latin typeface="Roboto"/>
                <a:ea typeface="Roboto"/>
                <a:cs typeface="Roboto"/>
                <a:sym typeface="Roboto"/>
              </a:rPr>
              <a:t>As you can see the gantt is very general/brief. The reason is like we mentioned, we do not have a great grasp of the system at the moment. So, while making optimistic goals might sound nice, it would be very irresponsible of us.</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zh-CN" sz="1000">
                <a:latin typeface="Roboto"/>
                <a:ea typeface="Roboto"/>
                <a:cs typeface="Roboto"/>
                <a:sym typeface="Roboto"/>
              </a:rPr>
              <a:t>So over this week, we will make attempt to talk the the previous developers first to get a good overview and the inner workings of the system. We will query them about their understanding of the integration requirements. With that foundation, we aim to have a solid week of pure interpreting</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what we’ve done in the first week is course work prep</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we were doing some information gathering, such as reading docs and doing some research on the tools used in the system, but it was not very 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This week</a:t>
            </a:r>
            <a:endParaRPr/>
          </a:p>
          <a:p>
            <a:pPr indent="-298450" lvl="0" marL="457200" rtl="0" algn="l">
              <a:spcBef>
                <a:spcPts val="0"/>
              </a:spcBef>
              <a:spcAft>
                <a:spcPts val="0"/>
              </a:spcAft>
              <a:buSzPts val="1100"/>
              <a:buAutoNum type="arabicPeriod"/>
            </a:pPr>
            <a:r>
              <a:rPr lang="zh-CN"/>
              <a:t>we are hoping to meet with two lead developers from the previous team</a:t>
            </a:r>
            <a:endParaRPr/>
          </a:p>
          <a:p>
            <a:pPr indent="-298450" lvl="0" marL="457200" rtl="0" algn="l">
              <a:spcBef>
                <a:spcPts val="0"/>
              </a:spcBef>
              <a:spcAft>
                <a:spcPts val="0"/>
              </a:spcAft>
              <a:buSzPts val="1100"/>
              <a:buAutoNum type="arabicPeriod"/>
            </a:pPr>
            <a:r>
              <a:rPr lang="zh-CN"/>
              <a:t>Meet with digital solution division at the hospital</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Next week</a:t>
            </a:r>
            <a:endParaRPr/>
          </a:p>
          <a:p>
            <a:pPr indent="-298450" lvl="0" marL="457200" rtl="0" algn="l">
              <a:spcBef>
                <a:spcPts val="0"/>
              </a:spcBef>
              <a:spcAft>
                <a:spcPts val="0"/>
              </a:spcAft>
              <a:buSzPts val="1100"/>
              <a:buAutoNum type="arabicPeriod"/>
            </a:pPr>
            <a:r>
              <a:rPr lang="zh-CN"/>
              <a:t>Hopefully, we got a lot of helpful information</a:t>
            </a:r>
            <a:endParaRPr/>
          </a:p>
          <a:p>
            <a:pPr indent="-298450" lvl="0" marL="457200" rtl="0" algn="l">
              <a:spcBef>
                <a:spcPts val="0"/>
              </a:spcBef>
              <a:spcAft>
                <a:spcPts val="0"/>
              </a:spcAft>
              <a:buSzPts val="1100"/>
              <a:buAutoNum type="arabicPeriod"/>
            </a:pPr>
            <a:r>
              <a:rPr lang="zh-CN"/>
              <a:t>Time to go over and take some good time to understand it</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5</a:t>
            </a:r>
            <a:endParaRPr/>
          </a:p>
          <a:p>
            <a:pPr indent="-298450" lvl="0" marL="457200" rtl="0" algn="l">
              <a:spcBef>
                <a:spcPts val="0"/>
              </a:spcBef>
              <a:spcAft>
                <a:spcPts val="0"/>
              </a:spcAft>
              <a:buSzPts val="1100"/>
              <a:buAutoNum type="arabicPeriod"/>
            </a:pPr>
            <a:r>
              <a:rPr lang="zh-CN"/>
              <a:t>Showcase to end user</a:t>
            </a:r>
            <a:endParaRPr/>
          </a:p>
          <a:p>
            <a:pPr indent="-298450" lvl="0" marL="457200" rtl="0" algn="l">
              <a:spcBef>
                <a:spcPts val="0"/>
              </a:spcBef>
              <a:spcAft>
                <a:spcPts val="0"/>
              </a:spcAft>
              <a:buSzPts val="1100"/>
              <a:buAutoNum type="arabicPeriod"/>
            </a:pPr>
            <a:r>
              <a:rPr lang="zh-CN"/>
              <a:t>We will probably get more information such as requirements, </a:t>
            </a:r>
            <a:r>
              <a:rPr lang="zh-CN"/>
              <a:t>features</a:t>
            </a:r>
            <a:r>
              <a:rPr lang="zh-CN"/>
              <a:t> and improvements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6 &amp; 7</a:t>
            </a:r>
            <a:endParaRPr/>
          </a:p>
          <a:p>
            <a:pPr indent="-298450" lvl="0" marL="457200" rtl="0" algn="l">
              <a:spcBef>
                <a:spcPts val="0"/>
              </a:spcBef>
              <a:spcAft>
                <a:spcPts val="0"/>
              </a:spcAft>
              <a:buSzPts val="1100"/>
              <a:buAutoNum type="arabicPeriod"/>
            </a:pPr>
            <a:r>
              <a:rPr lang="zh-CN"/>
              <a:t>These are </a:t>
            </a:r>
            <a:r>
              <a:rPr lang="zh-CN"/>
              <a:t>usually</a:t>
            </a:r>
            <a:r>
              <a:rPr lang="zh-CN"/>
              <a:t> when exams are, so work on project will be slowed down if not stopped completely</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Further</a:t>
            </a:r>
            <a:endParaRPr/>
          </a:p>
          <a:p>
            <a:pPr indent="-298450" lvl="0" marL="457200" rtl="0" algn="l">
              <a:spcBef>
                <a:spcPts val="0"/>
              </a:spcBef>
              <a:spcAft>
                <a:spcPts val="0"/>
              </a:spcAft>
              <a:buSzPts val="1100"/>
              <a:buAutoNum type="arabicPeriod"/>
            </a:pPr>
            <a:r>
              <a:rPr lang="zh-CN"/>
              <a:t>We are hoping to get some solid </a:t>
            </a:r>
            <a:r>
              <a:rPr lang="zh-CN"/>
              <a:t>development</a:t>
            </a:r>
            <a:r>
              <a:rPr lang="zh-CN"/>
              <a:t> done over the teaching break before we start user testing weekly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zh-CN" sz="1500"/>
              <a:t>Of course, all of this is subject to change</a:t>
            </a:r>
            <a:endParaRPr b="1"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5e9a38f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5e9a38f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Jiale</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The second part that we are going to present is:</a:t>
            </a:r>
            <a:endParaRPr/>
          </a:p>
          <a:p>
            <a:pPr indent="0" lvl="0" marL="0" rtl="0" algn="l">
              <a:spcBef>
                <a:spcPts val="0"/>
              </a:spcBef>
              <a:spcAft>
                <a:spcPts val="0"/>
              </a:spcAft>
              <a:buNone/>
            </a:pPr>
            <a:r>
              <a:rPr lang="zh-CN"/>
              <a:t>Who are our stakeholders? and How we interact with them</a:t>
            </a:r>
            <a:endParaRPr/>
          </a:p>
          <a:p>
            <a:pPr indent="0" lvl="0" marL="0" rtl="0" algn="l">
              <a:spcBef>
                <a:spcPts val="0"/>
              </a:spcBef>
              <a:spcAft>
                <a:spcPts val="0"/>
              </a:spcAft>
              <a:buNone/>
            </a:pPr>
            <a:r>
              <a:rPr lang="zh-CN"/>
              <a:t>What tools that we use to manage the project</a:t>
            </a:r>
            <a:endParaRPr/>
          </a:p>
          <a:p>
            <a:pPr indent="0" lvl="0" marL="0" rtl="0" algn="l">
              <a:spcBef>
                <a:spcPts val="0"/>
              </a:spcBef>
              <a:spcAft>
                <a:spcPts val="0"/>
              </a:spcAft>
              <a:buNone/>
            </a:pPr>
            <a:r>
              <a:rPr lang="zh-CN"/>
              <a:t>Constraints that may occur</a:t>
            </a:r>
            <a:endParaRPr/>
          </a:p>
          <a:p>
            <a:pPr indent="0" lvl="0" marL="0" rtl="0" algn="l">
              <a:spcBef>
                <a:spcPts val="0"/>
              </a:spcBef>
              <a:spcAft>
                <a:spcPts val="0"/>
              </a:spcAft>
              <a:buNone/>
            </a:pPr>
            <a:r>
              <a:rPr lang="zh-CN"/>
              <a:t>How we manage risks and what will be potential costs</a:t>
            </a:r>
            <a:endParaRPr/>
          </a:p>
          <a:p>
            <a:pPr indent="0" lvl="0" marL="0" rtl="0" algn="l">
              <a:spcBef>
                <a:spcPts val="0"/>
              </a:spcBef>
              <a:spcAft>
                <a:spcPts val="0"/>
              </a:spcAft>
              <a:buNone/>
            </a:pPr>
            <a:r>
              <a:rPr lang="zh-CN"/>
              <a:t>What resources we can learn from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55ebdf7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55ebdf7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Jiale</a:t>
            </a:r>
            <a:endParaRPr/>
          </a:p>
          <a:p>
            <a:pPr indent="0" lvl="0" marL="0" rtl="0" algn="l">
              <a:lnSpc>
                <a:spcPct val="115000"/>
              </a:lnSpc>
              <a:spcBef>
                <a:spcPts val="0"/>
              </a:spcBef>
              <a:spcAft>
                <a:spcPts val="0"/>
              </a:spcAft>
              <a:buClr>
                <a:schemeClr val="dk1"/>
              </a:buClr>
              <a:buSzPts val="1100"/>
              <a:buFont typeface="Arial"/>
              <a:buNone/>
            </a:pPr>
            <a:r>
              <a:rPr lang="zh-CN">
                <a:solidFill>
                  <a:schemeClr val="dk1"/>
                </a:solidFill>
                <a:latin typeface="Roboto"/>
                <a:ea typeface="Roboto"/>
                <a:cs typeface="Roboto"/>
                <a:sym typeface="Roboto"/>
              </a:rPr>
              <a:t>Clinical Trials Units are our key stakeholders, the group of stakeholders on which the project manager must devote their attention to managing closely. These are the stakeholders with the largest capacity to promote the project within the business but also have the largest capacity to derail it if not carefully handled.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5811722a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5811722a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Jiale</a:t>
            </a:r>
            <a:endParaRPr/>
          </a:p>
          <a:p>
            <a:pPr indent="0" lvl="0" marL="0" rtl="0" algn="l">
              <a:spcBef>
                <a:spcPts val="0"/>
              </a:spcBef>
              <a:spcAft>
                <a:spcPts val="0"/>
              </a:spcAft>
              <a:buNone/>
            </a:pPr>
            <a:r>
              <a:rPr lang="zh-CN"/>
              <a:t>With the Stakeholders matrix, we can easily find the </a:t>
            </a:r>
            <a:r>
              <a:rPr lang="zh-CN">
                <a:highlight>
                  <a:srgbClr val="FFFFFF"/>
                </a:highlight>
                <a:latin typeface="Roboto"/>
                <a:ea typeface="Roboto"/>
                <a:cs typeface="Roboto"/>
                <a:sym typeface="Roboto"/>
              </a:rPr>
              <a:t>who we need to manage them closely, engage them fully, and make every effort to satisfy them. For those in the high power, low interest quadrant, put enough work to keep them satisfied, but not too much to disturb or annoy them.</a:t>
            </a:r>
            <a:endParaRPr>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zh-CN">
                <a:highlight>
                  <a:srgbClr val="FFFFFF"/>
                </a:highlight>
                <a:latin typeface="Roboto"/>
                <a:ea typeface="Roboto"/>
                <a:cs typeface="Roboto"/>
                <a:sym typeface="Roboto"/>
              </a:rPr>
              <a:t>Stakeholders in the low power, high interest quadrant are generally helpful to our goals, so we will keep them informed of the project’s progress.Those in the low power, low interest quadrant require minimum effort on our part. It is enough to monitor them, in case their position on the grid changes to something more significant.</a:t>
            </a:r>
            <a:endParaRPr>
              <a:highlight>
                <a:srgbClr val="FFFFFF"/>
              </a:highlight>
              <a:latin typeface="Roboto"/>
              <a:ea typeface="Roboto"/>
              <a:cs typeface="Roboto"/>
              <a:sym typeface="Roboto"/>
            </a:endParaRPr>
          </a:p>
          <a:p>
            <a:pPr indent="0" lvl="0" marL="0" rtl="0" algn="l">
              <a:spcBef>
                <a:spcPts val="2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5e9a39258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5e9a39258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400">
                <a:solidFill>
                  <a:schemeClr val="dk1"/>
                </a:solidFill>
              </a:rPr>
              <a:t>Our team members have regular meetings and exchanges with rob via zoom and mail. Our team communicates internally through zoom and wechat.We will also interact with our mentors and shadow teams in tutorials to get feedback and applied reflection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55c238bf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55c238b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7f0e4b1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7f0e4b1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55ebdf7e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55ebdf7e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rPr>
              <a:t>Our team has addressed some risks that may </a:t>
            </a:r>
            <a:r>
              <a:rPr lang="zh-CN">
                <a:solidFill>
                  <a:srgbClr val="FF0000"/>
                </a:solidFill>
              </a:rPr>
              <a:t>occur</a:t>
            </a:r>
            <a:r>
              <a:rPr lang="zh-CN">
                <a:solidFill>
                  <a:srgbClr val="FF0000"/>
                </a:solidFill>
              </a:rPr>
              <a:t> through the progress of the project. For example, difficulties with the implementation and environment set up, poor communication due to remote meeting. In order to deal with the risks, we have a risk matrix and document to help us manage them. The document will always update to ensure we can avoid risks as possible.</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zh-CN">
                <a:solidFill>
                  <a:srgbClr val="FF0000"/>
                </a:solidFill>
              </a:rPr>
              <a:t>As for the costs, we will meet time costs, server costs and hidden costs. The most important is time costs,we will spend much time on our project.</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zh-CN">
                <a:solidFill>
                  <a:srgbClr val="FF0000"/>
                </a:solidFill>
              </a:rPr>
              <a:t>And next page will show our risk </a:t>
            </a:r>
            <a:r>
              <a:rPr lang="zh-CN">
                <a:solidFill>
                  <a:srgbClr val="FF0000"/>
                </a:solidFill>
              </a:rPr>
              <a:t>matrix </a:t>
            </a:r>
            <a:r>
              <a:rPr lang="zh-CN">
                <a:solidFill>
                  <a:srgbClr val="FF0000"/>
                </a:solidFill>
              </a:rPr>
              <a:t>in this semester.</a:t>
            </a:r>
            <a:endParaRPr>
              <a:solidFill>
                <a:srgbClr val="FF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5e9a38f2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5e9a38f2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Yafei</a:t>
            </a:r>
            <a:endParaRPr/>
          </a:p>
          <a:p>
            <a:pPr indent="0" lvl="0" marL="0" rtl="0" algn="l">
              <a:spcBef>
                <a:spcPts val="0"/>
              </a:spcBef>
              <a:spcAft>
                <a:spcPts val="0"/>
              </a:spcAft>
              <a:buClr>
                <a:schemeClr val="dk1"/>
              </a:buClr>
              <a:buSzPts val="1100"/>
              <a:buFont typeface="Arial"/>
              <a:buNone/>
            </a:pPr>
            <a:r>
              <a:rPr lang="zh-CN"/>
              <a:t>Three main resources will be used</a:t>
            </a:r>
            <a:endParaRPr/>
          </a:p>
          <a:p>
            <a:pPr indent="0" lvl="0" marL="0" rtl="0" algn="l">
              <a:spcBef>
                <a:spcPts val="0"/>
              </a:spcBef>
              <a:spcAft>
                <a:spcPts val="0"/>
              </a:spcAft>
              <a:buClr>
                <a:schemeClr val="dk1"/>
              </a:buClr>
              <a:buSzPts val="1100"/>
              <a:buFont typeface="Arial"/>
              <a:buNone/>
            </a:pPr>
            <a:r>
              <a:rPr lang="zh-CN"/>
              <a:t>- Firstly, Client &amp; stakeholders' showcase feedback will be used to define user requirements and features.</a:t>
            </a:r>
            <a:endParaRPr/>
          </a:p>
          <a:p>
            <a:pPr indent="0" lvl="0" marL="0" rtl="0" algn="l">
              <a:spcBef>
                <a:spcPts val="0"/>
              </a:spcBef>
              <a:spcAft>
                <a:spcPts val="0"/>
              </a:spcAft>
              <a:buClr>
                <a:schemeClr val="dk1"/>
              </a:buClr>
              <a:buSzPts val="1100"/>
              <a:buFont typeface="Arial"/>
              <a:buNone/>
            </a:pPr>
            <a:r>
              <a:rPr lang="zh-CN"/>
              <a:t>The Second resource is Internet, at where API, libraries and relative tutorial could be found.</a:t>
            </a:r>
            <a:endParaRPr/>
          </a:p>
          <a:p>
            <a:pPr indent="0" lvl="0" marL="0" rtl="0" algn="l">
              <a:spcBef>
                <a:spcPts val="0"/>
              </a:spcBef>
              <a:spcAft>
                <a:spcPts val="0"/>
              </a:spcAft>
              <a:buClr>
                <a:schemeClr val="dk1"/>
              </a:buClr>
              <a:buSzPts val="1100"/>
              <a:buFont typeface="Arial"/>
              <a:buNone/>
            </a:pPr>
            <a:r>
              <a:rPr lang="zh-CN"/>
              <a:t>Third recourse is Previous team member</a:t>
            </a:r>
            <a:endParaRPr/>
          </a:p>
          <a:p>
            <a:pPr indent="0" lvl="0" marL="0" rtl="0" algn="l">
              <a:spcBef>
                <a:spcPts val="0"/>
              </a:spcBef>
              <a:spcAft>
                <a:spcPts val="0"/>
              </a:spcAft>
              <a:buClr>
                <a:schemeClr val="dk1"/>
              </a:buClr>
              <a:buSzPts val="1100"/>
              <a:buFont typeface="Arial"/>
              <a:buNone/>
            </a:pPr>
            <a:r>
              <a:rPr lang="zh-CN"/>
              <a:t>- Handover document provides detailed information about the structure of the software, what functions has implemented and what expected to implement next. Other documents like user story also give a outline of the software features.</a:t>
            </a:r>
            <a:endParaRPr/>
          </a:p>
          <a:p>
            <a:pPr indent="0" lvl="0" marL="0" rtl="0" algn="l">
              <a:spcBef>
                <a:spcPts val="0"/>
              </a:spcBef>
              <a:spcAft>
                <a:spcPts val="0"/>
              </a:spcAft>
              <a:buClr>
                <a:schemeClr val="dk1"/>
              </a:buClr>
              <a:buSzPts val="1100"/>
              <a:buFont typeface="Arial"/>
              <a:buNone/>
            </a:pPr>
            <a:r>
              <a:rPr lang="zh-CN"/>
              <a:t>- Documents like logs created by previous team will be a reference, and we will keep consistent style of document when writing or extending them.</a:t>
            </a:r>
            <a:endParaRPr/>
          </a:p>
          <a:p>
            <a:pPr indent="0" lvl="0" marL="0" rtl="0" algn="l">
              <a:spcBef>
                <a:spcPts val="0"/>
              </a:spcBef>
              <a:spcAft>
                <a:spcPts val="0"/>
              </a:spcAft>
              <a:buClr>
                <a:schemeClr val="dk1"/>
              </a:buClr>
              <a:buSzPts val="1100"/>
              <a:buFont typeface="Arial"/>
              <a:buNone/>
            </a:pPr>
            <a:r>
              <a:rPr lang="zh-CN"/>
              <a:t>- We also contact previous team members, try to solve software deployment problem.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581172ca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581172ca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4257c429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4257c429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55c238b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55c238b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4257c429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4257c429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55ebdf7e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55ebdf7e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55ebdf7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55ebdf7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000">
                <a:solidFill>
                  <a:schemeClr val="dk1"/>
                </a:solidFill>
                <a:latin typeface="Roboto"/>
                <a:ea typeface="Roboto"/>
                <a:cs typeface="Roboto"/>
                <a:sym typeface="Roboto"/>
              </a:rPr>
              <a:t>Peter</a:t>
            </a:r>
            <a:endParaRPr sz="10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581172c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581172c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Ken</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Throughout the handover documents, we acknowledge that former team had developed bunch of things in last year. Including prototype, database connection, UI connection and server connection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CN" sz="1000">
                <a:latin typeface="Roboto"/>
                <a:ea typeface="Roboto"/>
                <a:cs typeface="Roboto"/>
                <a:sym typeface="Roboto"/>
              </a:rPr>
              <a:t>This project is an ongoing one which started the same time last year. At this stage, what we understand about the project is that the core architecture is in place, many features have been implemented, many features have been requested and some existing features needs to be improved on.</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zh-CN" sz="1000">
                <a:latin typeface="Roboto"/>
                <a:ea typeface="Roboto"/>
                <a:cs typeface="Roboto"/>
                <a:sym typeface="Roboto"/>
              </a:rPr>
              <a:t>Our major goal of this semester is to work on improving and adding upon the existing implementation, keeping in mind of the eventual integration of the system.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5811722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5811722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t>Peter</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zh-CN"/>
              <a:t>So, the objective of this project is to streamline this process by implementing a centralised web-based management system.</a:t>
            </a:r>
            <a:endParaRPr/>
          </a:p>
          <a:p>
            <a:pPr indent="0" lvl="0" marL="0" rtl="0" algn="l">
              <a:lnSpc>
                <a:spcPct val="115000"/>
              </a:lnSpc>
              <a:spcBef>
                <a:spcPts val="1200"/>
              </a:spcBef>
              <a:spcAft>
                <a:spcPts val="0"/>
              </a:spcAft>
              <a:buClr>
                <a:schemeClr val="dk1"/>
              </a:buClr>
              <a:buSzPts val="1100"/>
              <a:buFont typeface="Arial"/>
              <a:buNone/>
            </a:pPr>
            <a:r>
              <a:rPr lang="zh-CN"/>
              <a:t>This will allow all different units (and admin) to access a single source of truth.</a:t>
            </a:r>
            <a:endParaRPr/>
          </a:p>
          <a:p>
            <a:pPr indent="0" lvl="0" marL="0" rtl="0" algn="l">
              <a:lnSpc>
                <a:spcPct val="115000"/>
              </a:lnSpc>
              <a:spcBef>
                <a:spcPts val="1200"/>
              </a:spcBef>
              <a:spcAft>
                <a:spcPts val="0"/>
              </a:spcAft>
              <a:buClr>
                <a:schemeClr val="dk1"/>
              </a:buClr>
              <a:buSzPts val="1100"/>
              <a:buFont typeface="Arial"/>
              <a:buNone/>
            </a:pPr>
            <a:r>
              <a:rPr lang="zh-CN"/>
              <a:t>By helping to streamline the management process, it will help to minimise any unnecessary resistance on new treatments as they make their way through the clinical trials stage.</a:t>
            </a:r>
            <a:endParaRPr/>
          </a:p>
          <a:p>
            <a:pPr indent="0" lvl="0" marL="0" rtl="0" algn="l">
              <a:lnSpc>
                <a:spcPct val="115000"/>
              </a:lnSpc>
              <a:spcBef>
                <a:spcPts val="1200"/>
              </a:spcBef>
              <a:spcAft>
                <a:spcPts val="0"/>
              </a:spcAft>
              <a:buClr>
                <a:schemeClr val="dk1"/>
              </a:buClr>
              <a:buSzPts val="1100"/>
              <a:buFont typeface="Arial"/>
              <a:buNone/>
            </a:pPr>
            <a:r>
              <a:rPr lang="zh-CN"/>
              <a:t>The easier it is to manage trials, the more possible it is to have more trials running at the same time. Allowing more treatments to be made available to those who need it the most.</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5811722a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5811722a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Chris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5e9a38f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5e9a38f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Yafei</a:t>
            </a:r>
            <a:endParaRPr/>
          </a:p>
          <a:p>
            <a:pPr indent="0" lvl="0" marL="0" rtl="0" algn="l">
              <a:spcBef>
                <a:spcPts val="0"/>
              </a:spcBef>
              <a:spcAft>
                <a:spcPts val="0"/>
              </a:spcAft>
              <a:buClr>
                <a:schemeClr val="dk1"/>
              </a:buClr>
              <a:buSzPts val="1100"/>
              <a:buFont typeface="Arial"/>
              <a:buNone/>
            </a:pPr>
            <a:r>
              <a:rPr lang="zh-CN"/>
              <a:t>Milestone of this project are listed in this chart</a:t>
            </a:r>
            <a:endParaRPr/>
          </a:p>
          <a:p>
            <a:pPr indent="0" lvl="0" marL="0" rtl="0" algn="l">
              <a:spcBef>
                <a:spcPts val="0"/>
              </a:spcBef>
              <a:spcAft>
                <a:spcPts val="0"/>
              </a:spcAft>
              <a:buClr>
                <a:schemeClr val="dk1"/>
              </a:buClr>
              <a:buSzPts val="1100"/>
              <a:buFont typeface="Arial"/>
              <a:buNone/>
            </a:pPr>
            <a:r>
              <a:rPr lang="zh-CN"/>
              <a:t>- At the end of week3, We will setup weekly  meetings within team and with client. and review previous development and become familiar with the system as it currently stands.</a:t>
            </a:r>
            <a:endParaRPr/>
          </a:p>
          <a:p>
            <a:pPr indent="0" lvl="0" marL="0" rtl="0" algn="l">
              <a:spcBef>
                <a:spcPts val="0"/>
              </a:spcBef>
              <a:spcAft>
                <a:spcPts val="0"/>
              </a:spcAft>
              <a:buClr>
                <a:schemeClr val="dk1"/>
              </a:buClr>
              <a:buSzPts val="1100"/>
              <a:buFont typeface="Arial"/>
              <a:buNone/>
            </a:pPr>
            <a:r>
              <a:rPr lang="zh-CN"/>
              <a:t>- At the end of week5, A showcase of current system will be presented to users to collect user stories, and then we will set the priority and schedule for feature implementation. </a:t>
            </a:r>
            <a:endParaRPr/>
          </a:p>
          <a:p>
            <a:pPr indent="0" lvl="0" marL="0" rtl="0" algn="l">
              <a:spcBef>
                <a:spcPts val="0"/>
              </a:spcBef>
              <a:spcAft>
                <a:spcPts val="0"/>
              </a:spcAft>
              <a:buClr>
                <a:schemeClr val="dk1"/>
              </a:buClr>
              <a:buSzPts val="1100"/>
              <a:buFont typeface="Arial"/>
              <a:buNone/>
            </a:pPr>
            <a:r>
              <a:rPr lang="zh-CN"/>
              <a:t>- At the end of week6, We will finalize scope with the direction of the client, and begin to implement priority features identified in the showcase.</a:t>
            </a:r>
            <a:endParaRPr/>
          </a:p>
          <a:p>
            <a:pPr indent="0" lvl="0" marL="0" rtl="0" algn="l">
              <a:spcBef>
                <a:spcPts val="0"/>
              </a:spcBef>
              <a:spcAft>
                <a:spcPts val="0"/>
              </a:spcAft>
              <a:buClr>
                <a:schemeClr val="dk1"/>
              </a:buClr>
              <a:buSzPts val="1100"/>
              <a:buFont typeface="Arial"/>
              <a:buNone/>
            </a:pPr>
            <a:r>
              <a:rPr lang="zh-CN"/>
              <a:t>- At week 12, Compile handover document to assist new members in the following semester.</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comments" Target="../comments/commen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comments" Target="../comments/comment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comments" Target="../comments/comment1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comments" Target="../comments/commen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comments" Target="../comments/comment13.xml"/><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comments" Target="../comments/comment1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comments" Target="../comments/comment15.xml"/><Relationship Id="rId4" Type="http://schemas.openxmlformats.org/officeDocument/2006/relationships/image" Target="../media/image21.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comments" Target="../comments/comment1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7.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urancd.dribbb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comments" Target="../comments/comment4.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comments" Target="../comments/commen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comments" Target="../comments/commen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comments" Target="../comments/commen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comments" Target="../comments/comment8.xml"/><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3"/>
          <p:cNvPicPr preferRelativeResize="0"/>
          <p:nvPr/>
        </p:nvPicPr>
        <p:blipFill>
          <a:blip r:embed="rId3">
            <a:alphaModFix/>
          </a:blip>
          <a:stretch>
            <a:fillRect/>
          </a:stretch>
        </p:blipFill>
        <p:spPr>
          <a:xfrm>
            <a:off x="0" y="-475500"/>
            <a:ext cx="9177149" cy="6116596"/>
          </a:xfrm>
          <a:prstGeom prst="rect">
            <a:avLst/>
          </a:prstGeom>
          <a:noFill/>
          <a:ln>
            <a:noFill/>
          </a:ln>
        </p:spPr>
      </p:pic>
      <p:sp>
        <p:nvSpPr>
          <p:cNvPr id="65" name="Google Shape;65;p13"/>
          <p:cNvSpPr txBox="1"/>
          <p:nvPr/>
        </p:nvSpPr>
        <p:spPr>
          <a:xfrm>
            <a:off x="4942575" y="1406425"/>
            <a:ext cx="2993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100">
                <a:latin typeface="Roboto"/>
                <a:ea typeface="Roboto"/>
                <a:cs typeface="Roboto"/>
                <a:sym typeface="Roboto"/>
              </a:rPr>
              <a:t> </a:t>
            </a:r>
            <a:endParaRPr sz="2100">
              <a:latin typeface="Roboto"/>
              <a:ea typeface="Roboto"/>
              <a:cs typeface="Roboto"/>
              <a:sym typeface="Roboto"/>
            </a:endParaRPr>
          </a:p>
        </p:txBody>
      </p:sp>
      <p:sp>
        <p:nvSpPr>
          <p:cNvPr id="66" name="Google Shape;66;p13"/>
          <p:cNvSpPr txBox="1"/>
          <p:nvPr/>
        </p:nvSpPr>
        <p:spPr>
          <a:xfrm>
            <a:off x="4259925" y="1180200"/>
            <a:ext cx="4359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2200">
                <a:solidFill>
                  <a:schemeClr val="lt1"/>
                </a:solidFill>
                <a:latin typeface="Montserrat Medium"/>
                <a:ea typeface="Montserrat Medium"/>
                <a:cs typeface="Montserrat Medium"/>
                <a:sym typeface="Montserrat Medium"/>
              </a:rPr>
              <a:t>Techlauncher - Audit 1</a:t>
            </a:r>
            <a:endParaRPr sz="22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zh-CN" sz="2200">
                <a:solidFill>
                  <a:schemeClr val="lt1"/>
                </a:solidFill>
                <a:latin typeface="Montserrat Medium"/>
                <a:ea typeface="Montserrat Medium"/>
                <a:cs typeface="Montserrat Medium"/>
                <a:sym typeface="Montserrat Medium"/>
              </a:rPr>
              <a:t>Project: IO Energy</a:t>
            </a:r>
            <a:endParaRPr sz="2200">
              <a:solidFill>
                <a:schemeClr val="lt1"/>
              </a:solidFill>
              <a:latin typeface="Montserrat Medium"/>
              <a:ea typeface="Montserrat Medium"/>
              <a:cs typeface="Montserrat Medium"/>
              <a:sym typeface="Montserrat Medium"/>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nvSpPr>
        <p:spPr>
          <a:xfrm>
            <a:off x="203000" y="395700"/>
            <a:ext cx="3582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900">
                <a:latin typeface="Montserrat Medium"/>
                <a:ea typeface="Montserrat Medium"/>
                <a:cs typeface="Montserrat Medium"/>
                <a:sym typeface="Montserrat Medium"/>
              </a:rPr>
              <a:t>Scheduling - Gantt Chart</a:t>
            </a:r>
            <a:endParaRPr sz="1900">
              <a:latin typeface="Montserrat Medium"/>
              <a:ea typeface="Montserrat Medium"/>
              <a:cs typeface="Montserrat Medium"/>
              <a:sym typeface="Montserrat Medium"/>
            </a:endParaRPr>
          </a:p>
        </p:txBody>
      </p:sp>
      <p:pic>
        <p:nvPicPr>
          <p:cNvPr id="128" name="Google Shape;128;p22"/>
          <p:cNvPicPr preferRelativeResize="0"/>
          <p:nvPr/>
        </p:nvPicPr>
        <p:blipFill>
          <a:blip r:embed="rId4">
            <a:alphaModFix/>
          </a:blip>
          <a:stretch>
            <a:fillRect/>
          </a:stretch>
        </p:blipFill>
        <p:spPr>
          <a:xfrm>
            <a:off x="560713" y="987925"/>
            <a:ext cx="8022577" cy="396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idx="4294967295" type="body"/>
          </p:nvPr>
        </p:nvSpPr>
        <p:spPr>
          <a:xfrm>
            <a:off x="1557400" y="1705875"/>
            <a:ext cx="2903400" cy="2495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CN">
                <a:solidFill>
                  <a:schemeClr val="lt2"/>
                </a:solidFill>
                <a:latin typeface="Montserrat Medium"/>
                <a:ea typeface="Montserrat Medium"/>
                <a:cs typeface="Montserrat Medium"/>
                <a:sym typeface="Montserrat Medium"/>
              </a:rPr>
              <a:t>Stakeholders &amp; interaction</a:t>
            </a:r>
            <a:endParaRPr>
              <a:solidFill>
                <a:schemeClr val="lt2"/>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None/>
            </a:pPr>
            <a:r>
              <a:rPr lang="zh-CN">
                <a:solidFill>
                  <a:schemeClr val="lt2"/>
                </a:solidFill>
                <a:latin typeface="Montserrat Medium"/>
                <a:ea typeface="Montserrat Medium"/>
                <a:cs typeface="Montserrat Medium"/>
                <a:sym typeface="Montserrat Medium"/>
              </a:rPr>
              <a:t>Tools</a:t>
            </a:r>
            <a:endParaRPr>
              <a:solidFill>
                <a:schemeClr val="lt2"/>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None/>
            </a:pPr>
            <a:r>
              <a:rPr lang="zh-CN">
                <a:solidFill>
                  <a:schemeClr val="lt2"/>
                </a:solidFill>
                <a:latin typeface="Montserrat Medium"/>
                <a:ea typeface="Montserrat Medium"/>
                <a:cs typeface="Montserrat Medium"/>
                <a:sym typeface="Montserrat Medium"/>
              </a:rPr>
              <a:t>Constraints</a:t>
            </a:r>
            <a:endParaRPr>
              <a:solidFill>
                <a:schemeClr val="lt2"/>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None/>
            </a:pPr>
            <a:r>
              <a:rPr lang="zh-CN">
                <a:solidFill>
                  <a:schemeClr val="lt2"/>
                </a:solidFill>
                <a:latin typeface="Montserrat Medium"/>
                <a:ea typeface="Montserrat Medium"/>
                <a:cs typeface="Montserrat Medium"/>
                <a:sym typeface="Montserrat Medium"/>
              </a:rPr>
              <a:t>Risk &amp; Potential Costs</a:t>
            </a:r>
            <a:endParaRPr>
              <a:solidFill>
                <a:schemeClr val="lt2"/>
              </a:solidFill>
              <a:latin typeface="Montserrat Medium"/>
              <a:ea typeface="Montserrat Medium"/>
              <a:cs typeface="Montserrat Medium"/>
              <a:sym typeface="Montserrat Medium"/>
            </a:endParaRPr>
          </a:p>
          <a:p>
            <a:pPr indent="0" lvl="0" marL="0" rtl="0" algn="l">
              <a:lnSpc>
                <a:spcPct val="150000"/>
              </a:lnSpc>
              <a:spcBef>
                <a:spcPts val="1200"/>
              </a:spcBef>
              <a:spcAft>
                <a:spcPts val="1200"/>
              </a:spcAft>
              <a:buNone/>
            </a:pPr>
            <a:r>
              <a:rPr lang="zh-CN">
                <a:solidFill>
                  <a:schemeClr val="lt2"/>
                </a:solidFill>
                <a:latin typeface="Montserrat Medium"/>
                <a:ea typeface="Montserrat Medium"/>
                <a:cs typeface="Montserrat Medium"/>
                <a:sym typeface="Montserrat Medium"/>
              </a:rPr>
              <a:t>Resources</a:t>
            </a:r>
            <a:endParaRPr>
              <a:solidFill>
                <a:schemeClr val="lt2"/>
              </a:solidFill>
            </a:endParaRPr>
          </a:p>
        </p:txBody>
      </p:sp>
      <p:sp>
        <p:nvSpPr>
          <p:cNvPr id="134" name="Google Shape;134;p23"/>
          <p:cNvSpPr txBox="1"/>
          <p:nvPr>
            <p:ph idx="4294967295" type="title"/>
          </p:nvPr>
        </p:nvSpPr>
        <p:spPr>
          <a:xfrm>
            <a:off x="1520290" y="171900"/>
            <a:ext cx="31335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zh-CN"/>
              <a:t>             </a:t>
            </a:r>
            <a:endParaRPr/>
          </a:p>
          <a:p>
            <a:pPr indent="0" lvl="0" marL="0" rtl="0" algn="l">
              <a:spcBef>
                <a:spcPts val="0"/>
              </a:spcBef>
              <a:spcAft>
                <a:spcPts val="0"/>
              </a:spcAft>
              <a:buNone/>
            </a:pPr>
            <a:r>
              <a:rPr lang="zh-CN">
                <a:solidFill>
                  <a:srgbClr val="000000"/>
                </a:solidFill>
                <a:latin typeface="Montserrat Medium"/>
                <a:ea typeface="Montserrat Medium"/>
                <a:cs typeface="Montserrat Medium"/>
                <a:sym typeface="Montserrat Medium"/>
              </a:rPr>
              <a:t>Details</a:t>
            </a:r>
            <a:endParaRPr>
              <a:solidFill>
                <a:srgbClr val="000000"/>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135" name="Google Shape;135;p23"/>
          <p:cNvPicPr preferRelativeResize="0"/>
          <p:nvPr/>
        </p:nvPicPr>
        <p:blipFill>
          <a:blip r:embed="rId4">
            <a:alphaModFix/>
          </a:blip>
          <a:stretch>
            <a:fillRect/>
          </a:stretch>
        </p:blipFill>
        <p:spPr>
          <a:xfrm>
            <a:off x="4939750" y="1482975"/>
            <a:ext cx="2903400" cy="21775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nvSpPr>
        <p:spPr>
          <a:xfrm>
            <a:off x="1136075" y="1412525"/>
            <a:ext cx="2973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500">
                <a:latin typeface="Montserrat Medium"/>
                <a:ea typeface="Montserrat Medium"/>
                <a:cs typeface="Montserrat Medium"/>
                <a:sym typeface="Montserrat Medium"/>
              </a:rPr>
              <a:t>Key Stakeholders</a:t>
            </a:r>
            <a:endParaRPr sz="2500">
              <a:latin typeface="Montserrat Medium"/>
              <a:ea typeface="Montserrat Medium"/>
              <a:cs typeface="Montserrat Medium"/>
              <a:sym typeface="Montserrat Medium"/>
            </a:endParaRPr>
          </a:p>
        </p:txBody>
      </p:sp>
      <p:sp>
        <p:nvSpPr>
          <p:cNvPr id="141" name="Google Shape;141;p24"/>
          <p:cNvSpPr txBox="1"/>
          <p:nvPr/>
        </p:nvSpPr>
        <p:spPr>
          <a:xfrm>
            <a:off x="1053000" y="2359275"/>
            <a:ext cx="3315300" cy="17046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chemeClr val="lt2"/>
              </a:buClr>
              <a:buSzPts val="1250"/>
              <a:buFont typeface="Roboto"/>
              <a:buChar char="●"/>
            </a:pPr>
            <a:r>
              <a:rPr b="1" lang="zh-CN" sz="1250">
                <a:solidFill>
                  <a:schemeClr val="lt2"/>
                </a:solidFill>
                <a:highlight>
                  <a:srgbClr val="FFFFFF"/>
                </a:highlight>
                <a:latin typeface="Roboto"/>
                <a:ea typeface="Roboto"/>
                <a:cs typeface="Roboto"/>
                <a:sym typeface="Roboto"/>
              </a:rPr>
              <a:t>Customers:</a:t>
            </a:r>
            <a:r>
              <a:rPr lang="zh-CN" sz="1250">
                <a:solidFill>
                  <a:schemeClr val="lt2"/>
                </a:solidFill>
                <a:highlight>
                  <a:srgbClr val="FFFFFF"/>
                </a:highlight>
                <a:latin typeface="Roboto"/>
                <a:ea typeface="Roboto"/>
                <a:cs typeface="Roboto"/>
                <a:sym typeface="Roboto"/>
              </a:rPr>
              <a:t> get better electricity plan or advice to reduce electricity expenses...</a:t>
            </a:r>
            <a:endParaRPr sz="1250">
              <a:solidFill>
                <a:schemeClr val="lt2"/>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1250">
              <a:solidFill>
                <a:schemeClr val="lt2"/>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b="1" lang="zh-CN" sz="1250">
                <a:solidFill>
                  <a:schemeClr val="lt2"/>
                </a:solidFill>
                <a:highlight>
                  <a:srgbClr val="FFFFFF"/>
                </a:highlight>
                <a:latin typeface="Roboto"/>
                <a:ea typeface="Roboto"/>
                <a:cs typeface="Roboto"/>
                <a:sym typeface="Roboto"/>
              </a:rPr>
              <a:t>IO Energy company:</a:t>
            </a:r>
            <a:r>
              <a:rPr lang="zh-CN" sz="1250">
                <a:solidFill>
                  <a:schemeClr val="lt2"/>
                </a:solidFill>
                <a:highlight>
                  <a:srgbClr val="FFFFFF"/>
                </a:highlight>
                <a:latin typeface="Roboto"/>
                <a:ea typeface="Roboto"/>
                <a:cs typeface="Roboto"/>
                <a:sym typeface="Roboto"/>
              </a:rPr>
              <a:t> gains revenue from customers, provide customers service...</a:t>
            </a:r>
            <a:endParaRPr sz="1250">
              <a:solidFill>
                <a:schemeClr val="lt2"/>
              </a:solidFill>
              <a:latin typeface="Roboto"/>
              <a:ea typeface="Roboto"/>
              <a:cs typeface="Roboto"/>
              <a:sym typeface="Roboto"/>
            </a:endParaRPr>
          </a:p>
        </p:txBody>
      </p:sp>
      <p:pic>
        <p:nvPicPr>
          <p:cNvPr id="142" name="Google Shape;142;p24"/>
          <p:cNvPicPr preferRelativeResize="0"/>
          <p:nvPr/>
        </p:nvPicPr>
        <p:blipFill>
          <a:blip r:embed="rId4">
            <a:alphaModFix/>
          </a:blip>
          <a:stretch>
            <a:fillRect/>
          </a:stretch>
        </p:blipFill>
        <p:spPr>
          <a:xfrm>
            <a:off x="5120850" y="1677400"/>
            <a:ext cx="2895452" cy="2171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1846337" y="473863"/>
            <a:ext cx="5451325" cy="4195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nvSpPr>
        <p:spPr>
          <a:xfrm>
            <a:off x="891325" y="1045025"/>
            <a:ext cx="3327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600">
                <a:latin typeface="Montserrat Medium"/>
                <a:ea typeface="Montserrat Medium"/>
                <a:cs typeface="Montserrat Medium"/>
                <a:sym typeface="Montserrat Medium"/>
              </a:rPr>
              <a:t>Interaction</a:t>
            </a:r>
            <a:endParaRPr sz="3700">
              <a:latin typeface="Montserrat Medium"/>
              <a:ea typeface="Montserrat Medium"/>
              <a:cs typeface="Montserrat Medium"/>
              <a:sym typeface="Montserrat Medium"/>
            </a:endParaRPr>
          </a:p>
        </p:txBody>
      </p:sp>
      <p:sp>
        <p:nvSpPr>
          <p:cNvPr id="153" name="Google Shape;153;p26"/>
          <p:cNvSpPr txBox="1"/>
          <p:nvPr/>
        </p:nvSpPr>
        <p:spPr>
          <a:xfrm>
            <a:off x="766900" y="1938875"/>
            <a:ext cx="4033800" cy="19260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Regularly meet with Rob Morris (Corporate founder of IO energy)</a:t>
            </a:r>
            <a:endParaRPr sz="1250">
              <a:solidFill>
                <a:schemeClr val="lt2"/>
              </a:solidFill>
              <a:latin typeface="Roboto"/>
              <a:ea typeface="Roboto"/>
              <a:cs typeface="Roboto"/>
              <a:sym typeface="Roboto"/>
            </a:endParaRPr>
          </a:p>
          <a:p>
            <a:pPr indent="0" lvl="0" marL="457200" rtl="0" algn="l">
              <a:lnSpc>
                <a:spcPct val="115000"/>
              </a:lnSpc>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Email</a:t>
            </a:r>
            <a:endParaRPr sz="1250">
              <a:solidFill>
                <a:schemeClr val="lt2"/>
              </a:solidFill>
              <a:latin typeface="Roboto"/>
              <a:ea typeface="Roboto"/>
              <a:cs typeface="Roboto"/>
              <a:sym typeface="Roboto"/>
            </a:endParaRPr>
          </a:p>
          <a:p>
            <a:pPr indent="0" lvl="0" marL="457200" rtl="0" algn="l">
              <a:lnSpc>
                <a:spcPct val="115000"/>
              </a:lnSpc>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Zoom meeting</a:t>
            </a:r>
            <a:endParaRPr sz="1250">
              <a:solidFill>
                <a:schemeClr val="lt2"/>
              </a:solidFill>
              <a:latin typeface="Roboto"/>
              <a:ea typeface="Roboto"/>
              <a:cs typeface="Roboto"/>
              <a:sym typeface="Roboto"/>
            </a:endParaRPr>
          </a:p>
          <a:p>
            <a:pPr indent="0" lvl="0" marL="457200" rtl="0" algn="l">
              <a:lnSpc>
                <a:spcPct val="115000"/>
              </a:lnSpc>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Tutorial</a:t>
            </a:r>
            <a:endParaRPr sz="1250">
              <a:solidFill>
                <a:schemeClr val="lt2"/>
              </a:solidFill>
              <a:latin typeface="Roboto"/>
              <a:ea typeface="Roboto"/>
              <a:cs typeface="Roboto"/>
              <a:sym typeface="Roboto"/>
            </a:endParaRPr>
          </a:p>
        </p:txBody>
      </p:sp>
      <p:pic>
        <p:nvPicPr>
          <p:cNvPr id="154" name="Google Shape;154;p26"/>
          <p:cNvPicPr preferRelativeResize="0"/>
          <p:nvPr/>
        </p:nvPicPr>
        <p:blipFill>
          <a:blip r:embed="rId4">
            <a:alphaModFix/>
          </a:blip>
          <a:stretch>
            <a:fillRect/>
          </a:stretch>
        </p:blipFill>
        <p:spPr>
          <a:xfrm>
            <a:off x="5047600" y="1573675"/>
            <a:ext cx="3135476" cy="2351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nvSpPr>
        <p:spPr>
          <a:xfrm>
            <a:off x="745275" y="648200"/>
            <a:ext cx="4158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500">
                <a:latin typeface="Montserrat Medium"/>
                <a:ea typeface="Montserrat Medium"/>
                <a:cs typeface="Montserrat Medium"/>
                <a:sym typeface="Montserrat Medium"/>
              </a:rPr>
              <a:t>Tools</a:t>
            </a:r>
            <a:endParaRPr sz="2500">
              <a:latin typeface="Montserrat Medium"/>
              <a:ea typeface="Montserrat Medium"/>
              <a:cs typeface="Montserrat Medium"/>
              <a:sym typeface="Montserrat Medium"/>
            </a:endParaRPr>
          </a:p>
        </p:txBody>
      </p:sp>
      <p:sp>
        <p:nvSpPr>
          <p:cNvPr id="160" name="Google Shape;160;p27"/>
          <p:cNvSpPr txBox="1"/>
          <p:nvPr/>
        </p:nvSpPr>
        <p:spPr>
          <a:xfrm>
            <a:off x="831125" y="1667425"/>
            <a:ext cx="2417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250">
                <a:solidFill>
                  <a:schemeClr val="lt2"/>
                </a:solidFill>
                <a:latin typeface="Roboto"/>
                <a:ea typeface="Roboto"/>
                <a:cs typeface="Roboto"/>
                <a:sym typeface="Roboto"/>
              </a:rPr>
              <a:t>Google docs</a:t>
            </a:r>
            <a:endParaRPr b="1" sz="1250">
              <a:solidFill>
                <a:schemeClr val="lt2"/>
              </a:solidFill>
              <a:latin typeface="Roboto"/>
              <a:ea typeface="Roboto"/>
              <a:cs typeface="Roboto"/>
              <a:sym typeface="Roboto"/>
            </a:endParaRPr>
          </a:p>
          <a:p>
            <a:pPr indent="0" lvl="0" marL="0" rtl="0" algn="l">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Project scheduling</a:t>
            </a:r>
            <a:endParaRPr sz="1250">
              <a:solidFill>
                <a:schemeClr val="lt2"/>
              </a:solidFill>
              <a:latin typeface="Roboto"/>
              <a:ea typeface="Roboto"/>
              <a:cs typeface="Roboto"/>
              <a:sym typeface="Roboto"/>
            </a:endParaRPr>
          </a:p>
          <a:p>
            <a:pPr indent="-307975" lvl="0" marL="457200" rtl="0" algn="l">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Task assignment </a:t>
            </a:r>
            <a:endParaRPr sz="1250">
              <a:solidFill>
                <a:schemeClr val="lt2"/>
              </a:solidFill>
              <a:latin typeface="Roboto"/>
              <a:ea typeface="Roboto"/>
              <a:cs typeface="Roboto"/>
              <a:sym typeface="Roboto"/>
            </a:endParaRPr>
          </a:p>
        </p:txBody>
      </p:sp>
      <p:sp>
        <p:nvSpPr>
          <p:cNvPr id="161" name="Google Shape;161;p27"/>
          <p:cNvSpPr txBox="1"/>
          <p:nvPr/>
        </p:nvSpPr>
        <p:spPr>
          <a:xfrm>
            <a:off x="3551950" y="1667425"/>
            <a:ext cx="2417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250">
                <a:solidFill>
                  <a:schemeClr val="lt2"/>
                </a:solidFill>
                <a:latin typeface="Roboto"/>
                <a:ea typeface="Roboto"/>
                <a:cs typeface="Roboto"/>
                <a:sym typeface="Roboto"/>
              </a:rPr>
              <a:t>Github</a:t>
            </a:r>
            <a:endParaRPr b="1" sz="1250">
              <a:solidFill>
                <a:schemeClr val="lt2"/>
              </a:solidFill>
              <a:latin typeface="Roboto"/>
              <a:ea typeface="Roboto"/>
              <a:cs typeface="Roboto"/>
              <a:sym typeface="Roboto"/>
            </a:endParaRPr>
          </a:p>
          <a:p>
            <a:pPr indent="0" lvl="0" marL="0" rtl="0" algn="l">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Repository (codes, documents)</a:t>
            </a:r>
            <a:endParaRPr sz="1250">
              <a:solidFill>
                <a:schemeClr val="lt2"/>
              </a:solidFill>
              <a:latin typeface="Roboto"/>
              <a:ea typeface="Roboto"/>
              <a:cs typeface="Roboto"/>
              <a:sym typeface="Roboto"/>
            </a:endParaRPr>
          </a:p>
        </p:txBody>
      </p:sp>
      <p:sp>
        <p:nvSpPr>
          <p:cNvPr id="162" name="Google Shape;162;p27"/>
          <p:cNvSpPr txBox="1"/>
          <p:nvPr/>
        </p:nvSpPr>
        <p:spPr>
          <a:xfrm>
            <a:off x="6379875" y="1667425"/>
            <a:ext cx="1917300" cy="7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250">
                <a:solidFill>
                  <a:schemeClr val="lt2"/>
                </a:solidFill>
                <a:latin typeface="Roboto"/>
                <a:ea typeface="Roboto"/>
                <a:cs typeface="Roboto"/>
                <a:sym typeface="Roboto"/>
              </a:rPr>
              <a:t>Zoom</a:t>
            </a:r>
            <a:endParaRPr b="1" sz="1250">
              <a:solidFill>
                <a:schemeClr val="lt2"/>
              </a:solidFill>
              <a:latin typeface="Roboto"/>
              <a:ea typeface="Roboto"/>
              <a:cs typeface="Roboto"/>
              <a:sym typeface="Roboto"/>
            </a:endParaRPr>
          </a:p>
          <a:p>
            <a:pPr indent="0" lvl="0" marL="0" rtl="0" algn="l">
              <a:spcBef>
                <a:spcPts val="0"/>
              </a:spcBef>
              <a:spcAft>
                <a:spcPts val="0"/>
              </a:spcAft>
              <a:buNone/>
            </a:pPr>
            <a:r>
              <a:t/>
            </a:r>
            <a:endParaRPr b="1" sz="1250">
              <a:solidFill>
                <a:schemeClr val="lt2"/>
              </a:solidFill>
              <a:latin typeface="Roboto"/>
              <a:ea typeface="Roboto"/>
              <a:cs typeface="Roboto"/>
              <a:sym typeface="Roboto"/>
            </a:endParaRPr>
          </a:p>
          <a:p>
            <a:pPr indent="-307975" lvl="0" marL="457200" rtl="0" algn="l">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Team meeting</a:t>
            </a:r>
            <a:endParaRPr sz="1250">
              <a:solidFill>
                <a:schemeClr val="lt2"/>
              </a:solidFill>
              <a:latin typeface="Roboto"/>
              <a:ea typeface="Roboto"/>
              <a:cs typeface="Roboto"/>
              <a:sym typeface="Roboto"/>
            </a:endParaRPr>
          </a:p>
        </p:txBody>
      </p:sp>
      <p:pic>
        <p:nvPicPr>
          <p:cNvPr id="163" name="Google Shape;163;p27"/>
          <p:cNvPicPr preferRelativeResize="0"/>
          <p:nvPr/>
        </p:nvPicPr>
        <p:blipFill>
          <a:blip r:embed="rId4">
            <a:alphaModFix/>
          </a:blip>
          <a:stretch>
            <a:fillRect/>
          </a:stretch>
        </p:blipFill>
        <p:spPr>
          <a:xfrm>
            <a:off x="1319653" y="3087574"/>
            <a:ext cx="1143021" cy="762000"/>
          </a:xfrm>
          <a:prstGeom prst="rect">
            <a:avLst/>
          </a:prstGeom>
          <a:noFill/>
          <a:ln>
            <a:noFill/>
          </a:ln>
        </p:spPr>
      </p:pic>
      <p:pic>
        <p:nvPicPr>
          <p:cNvPr id="164" name="Google Shape;164;p27"/>
          <p:cNvPicPr preferRelativeResize="0"/>
          <p:nvPr/>
        </p:nvPicPr>
        <p:blipFill>
          <a:blip r:embed="rId5">
            <a:alphaModFix/>
          </a:blip>
          <a:stretch>
            <a:fillRect/>
          </a:stretch>
        </p:blipFill>
        <p:spPr>
          <a:xfrm>
            <a:off x="4269651" y="3085375"/>
            <a:ext cx="761999" cy="761999"/>
          </a:xfrm>
          <a:prstGeom prst="rect">
            <a:avLst/>
          </a:prstGeom>
          <a:noFill/>
          <a:ln>
            <a:noFill/>
          </a:ln>
        </p:spPr>
      </p:pic>
      <p:pic>
        <p:nvPicPr>
          <p:cNvPr id="165" name="Google Shape;165;p27"/>
          <p:cNvPicPr preferRelativeResize="0"/>
          <p:nvPr/>
        </p:nvPicPr>
        <p:blipFill>
          <a:blip r:embed="rId6">
            <a:alphaModFix/>
          </a:blip>
          <a:stretch>
            <a:fillRect/>
          </a:stretch>
        </p:blipFill>
        <p:spPr>
          <a:xfrm>
            <a:off x="6780344" y="3041852"/>
            <a:ext cx="1431129" cy="80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idx="4294967295" type="title"/>
          </p:nvPr>
        </p:nvSpPr>
        <p:spPr>
          <a:xfrm>
            <a:off x="1062175" y="634875"/>
            <a:ext cx="31335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zh-CN">
                <a:solidFill>
                  <a:srgbClr val="000000"/>
                </a:solidFill>
                <a:latin typeface="Montserrat Medium"/>
                <a:ea typeface="Montserrat Medium"/>
                <a:cs typeface="Montserrat Medium"/>
                <a:sym typeface="Montserrat Medium"/>
              </a:rPr>
              <a:t>Constraints</a:t>
            </a:r>
            <a:endParaRPr>
              <a:solidFill>
                <a:srgbClr val="000000"/>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171" name="Google Shape;171;p28"/>
          <p:cNvPicPr preferRelativeResize="0"/>
          <p:nvPr/>
        </p:nvPicPr>
        <p:blipFill>
          <a:blip r:embed="rId4">
            <a:alphaModFix/>
          </a:blip>
          <a:stretch>
            <a:fillRect/>
          </a:stretch>
        </p:blipFill>
        <p:spPr>
          <a:xfrm>
            <a:off x="4860075" y="1518938"/>
            <a:ext cx="3133500" cy="2350125"/>
          </a:xfrm>
          <a:prstGeom prst="rect">
            <a:avLst/>
          </a:prstGeom>
          <a:noFill/>
          <a:ln>
            <a:noFill/>
          </a:ln>
        </p:spPr>
      </p:pic>
      <p:sp>
        <p:nvSpPr>
          <p:cNvPr id="172" name="Google Shape;172;p28"/>
          <p:cNvSpPr txBox="1"/>
          <p:nvPr/>
        </p:nvSpPr>
        <p:spPr>
          <a:xfrm>
            <a:off x="955100" y="2095050"/>
            <a:ext cx="3133500" cy="17046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IEEE standard</a:t>
            </a:r>
            <a:endParaRPr sz="1250">
              <a:solidFill>
                <a:schemeClr val="lt2"/>
              </a:solidFill>
              <a:latin typeface="Roboto"/>
              <a:ea typeface="Roboto"/>
              <a:cs typeface="Roboto"/>
              <a:sym typeface="Roboto"/>
            </a:endParaRPr>
          </a:p>
          <a:p>
            <a:pPr indent="0" lvl="0" marL="457200" rtl="0" algn="l">
              <a:lnSpc>
                <a:spcPct val="115000"/>
              </a:lnSpc>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Data privacy</a:t>
            </a:r>
            <a:endParaRPr sz="125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Intellectual Property Agreement</a:t>
            </a:r>
            <a:endParaRPr sz="125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COVID-19</a:t>
            </a:r>
            <a:endParaRPr sz="1250">
              <a:solidFill>
                <a:schemeClr val="lt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nvSpPr>
        <p:spPr>
          <a:xfrm>
            <a:off x="914400" y="676281"/>
            <a:ext cx="5289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500">
                <a:latin typeface="Montserrat Medium"/>
                <a:ea typeface="Montserrat Medium"/>
                <a:cs typeface="Montserrat Medium"/>
                <a:sym typeface="Montserrat Medium"/>
              </a:rPr>
              <a:t>Risks and Potential Costs</a:t>
            </a:r>
            <a:endParaRPr sz="2500">
              <a:latin typeface="Montserrat Medium"/>
              <a:ea typeface="Montserrat Medium"/>
              <a:cs typeface="Montserrat Medium"/>
              <a:sym typeface="Montserrat Medium"/>
            </a:endParaRPr>
          </a:p>
        </p:txBody>
      </p:sp>
      <p:sp>
        <p:nvSpPr>
          <p:cNvPr id="178" name="Google Shape;178;p29"/>
          <p:cNvSpPr txBox="1"/>
          <p:nvPr/>
        </p:nvSpPr>
        <p:spPr>
          <a:xfrm>
            <a:off x="2397025" y="1709550"/>
            <a:ext cx="6025500" cy="10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1250">
                <a:solidFill>
                  <a:schemeClr val="lt2"/>
                </a:solidFill>
                <a:latin typeface="Roboto"/>
                <a:ea typeface="Roboto"/>
                <a:cs typeface="Roboto"/>
                <a:sym typeface="Roboto"/>
              </a:rPr>
              <a:t>Risks</a:t>
            </a:r>
            <a:endParaRPr b="1" sz="125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b="1"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Char char="●"/>
            </a:pPr>
            <a:r>
              <a:rPr b="1" lang="zh-CN" sz="1250">
                <a:solidFill>
                  <a:schemeClr val="lt2"/>
                </a:solidFill>
                <a:latin typeface="Roboto"/>
                <a:ea typeface="Roboto"/>
                <a:cs typeface="Roboto"/>
                <a:sym typeface="Roboto"/>
              </a:rPr>
              <a:t>Technical issue: </a:t>
            </a:r>
            <a:r>
              <a:rPr lang="zh-CN" sz="1250">
                <a:solidFill>
                  <a:schemeClr val="lt2"/>
                </a:solidFill>
                <a:latin typeface="Roboto"/>
                <a:ea typeface="Roboto"/>
                <a:cs typeface="Roboto"/>
                <a:sym typeface="Roboto"/>
              </a:rPr>
              <a:t>difficulties in implementation and environmental setting</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b="1" lang="zh-CN" sz="1250">
                <a:solidFill>
                  <a:schemeClr val="lt2"/>
                </a:solidFill>
                <a:latin typeface="Roboto"/>
                <a:ea typeface="Roboto"/>
                <a:cs typeface="Roboto"/>
                <a:sym typeface="Roboto"/>
              </a:rPr>
              <a:t>Communication issue: </a:t>
            </a:r>
            <a:r>
              <a:rPr lang="zh-CN" sz="1250">
                <a:solidFill>
                  <a:schemeClr val="lt2"/>
                </a:solidFill>
                <a:latin typeface="Roboto"/>
                <a:ea typeface="Roboto"/>
                <a:cs typeface="Roboto"/>
                <a:sym typeface="Roboto"/>
              </a:rPr>
              <a:t>remote meetings lead to poor communication</a:t>
            </a:r>
            <a:endParaRPr sz="1250">
              <a:solidFill>
                <a:schemeClr val="lt2"/>
              </a:solidFill>
              <a:latin typeface="Roboto"/>
              <a:ea typeface="Roboto"/>
              <a:cs typeface="Roboto"/>
              <a:sym typeface="Roboto"/>
            </a:endParaRPr>
          </a:p>
        </p:txBody>
      </p:sp>
      <p:sp>
        <p:nvSpPr>
          <p:cNvPr id="179" name="Google Shape;179;p29"/>
          <p:cNvSpPr txBox="1"/>
          <p:nvPr/>
        </p:nvSpPr>
        <p:spPr>
          <a:xfrm>
            <a:off x="2397025" y="3244000"/>
            <a:ext cx="6025500" cy="10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1250">
                <a:solidFill>
                  <a:schemeClr val="lt2"/>
                </a:solidFill>
                <a:latin typeface="Roboto"/>
                <a:ea typeface="Roboto"/>
                <a:cs typeface="Roboto"/>
                <a:sym typeface="Roboto"/>
              </a:rPr>
              <a:t>Potential Costs</a:t>
            </a:r>
            <a:endParaRPr b="1" sz="125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b="1"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Time costs</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Server costs</a:t>
            </a:r>
            <a:endParaRPr sz="1250">
              <a:solidFill>
                <a:schemeClr val="lt2"/>
              </a:solidFill>
              <a:latin typeface="Roboto"/>
              <a:ea typeface="Roboto"/>
              <a:cs typeface="Roboto"/>
              <a:sym typeface="Roboto"/>
            </a:endParaRPr>
          </a:p>
        </p:txBody>
      </p:sp>
      <p:pic>
        <p:nvPicPr>
          <p:cNvPr id="180" name="Google Shape;180;p29"/>
          <p:cNvPicPr preferRelativeResize="0"/>
          <p:nvPr/>
        </p:nvPicPr>
        <p:blipFill>
          <a:blip r:embed="rId4">
            <a:alphaModFix/>
          </a:blip>
          <a:stretch>
            <a:fillRect/>
          </a:stretch>
        </p:blipFill>
        <p:spPr>
          <a:xfrm>
            <a:off x="762000" y="1709756"/>
            <a:ext cx="1469540" cy="1102149"/>
          </a:xfrm>
          <a:prstGeom prst="rect">
            <a:avLst/>
          </a:prstGeom>
          <a:noFill/>
          <a:ln>
            <a:noFill/>
          </a:ln>
        </p:spPr>
      </p:pic>
      <p:pic>
        <p:nvPicPr>
          <p:cNvPr id="181" name="Google Shape;181;p29"/>
          <p:cNvPicPr preferRelativeResize="0"/>
          <p:nvPr/>
        </p:nvPicPr>
        <p:blipFill>
          <a:blip r:embed="rId5">
            <a:alphaModFix/>
          </a:blip>
          <a:stretch>
            <a:fillRect/>
          </a:stretch>
        </p:blipFill>
        <p:spPr>
          <a:xfrm>
            <a:off x="762000" y="3268825"/>
            <a:ext cx="1469552" cy="11021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nvSpPr>
        <p:spPr>
          <a:xfrm>
            <a:off x="798750" y="1094325"/>
            <a:ext cx="427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500">
                <a:latin typeface="Montserrat Medium"/>
                <a:ea typeface="Montserrat Medium"/>
                <a:cs typeface="Montserrat Medium"/>
                <a:sym typeface="Montserrat Medium"/>
              </a:rPr>
              <a:t>Resources</a:t>
            </a:r>
            <a:endParaRPr sz="2500">
              <a:latin typeface="Montserrat Medium"/>
              <a:ea typeface="Montserrat Medium"/>
              <a:cs typeface="Montserrat Medium"/>
              <a:sym typeface="Montserrat Medium"/>
            </a:endParaRPr>
          </a:p>
        </p:txBody>
      </p:sp>
      <p:sp>
        <p:nvSpPr>
          <p:cNvPr id="187" name="Google Shape;187;p30"/>
          <p:cNvSpPr txBox="1"/>
          <p:nvPr/>
        </p:nvSpPr>
        <p:spPr>
          <a:xfrm>
            <a:off x="721050" y="2013500"/>
            <a:ext cx="4092300" cy="19164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Client contribute some ideas or information about IO energy at weekly meetings</a:t>
            </a:r>
            <a:endParaRPr sz="1250">
              <a:solidFill>
                <a:schemeClr val="lt2"/>
              </a:solidFill>
              <a:latin typeface="Roboto"/>
              <a:ea typeface="Roboto"/>
              <a:cs typeface="Roboto"/>
              <a:sym typeface="Roboto"/>
            </a:endParaRPr>
          </a:p>
          <a:p>
            <a:pPr indent="0" lvl="0" marL="457200" rtl="0" algn="l">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Existing market research</a:t>
            </a:r>
            <a:endParaRPr sz="1250">
              <a:solidFill>
                <a:schemeClr val="lt2"/>
              </a:solidFill>
              <a:latin typeface="Roboto"/>
              <a:ea typeface="Roboto"/>
              <a:cs typeface="Roboto"/>
              <a:sym typeface="Roboto"/>
            </a:endParaRPr>
          </a:p>
          <a:p>
            <a:pPr indent="0" lvl="0" marL="457200" rtl="0" algn="l">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Internet: some technology or market and related information can be found</a:t>
            </a:r>
            <a:endParaRPr sz="1250">
              <a:solidFill>
                <a:schemeClr val="lt2"/>
              </a:solidFill>
              <a:latin typeface="Roboto"/>
              <a:ea typeface="Roboto"/>
              <a:cs typeface="Roboto"/>
              <a:sym typeface="Roboto"/>
            </a:endParaRPr>
          </a:p>
          <a:p>
            <a:pPr indent="0" lvl="0" marL="457200" rtl="0" algn="l">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Access to AWS, database, etc.</a:t>
            </a:r>
            <a:endParaRPr sz="1250">
              <a:solidFill>
                <a:schemeClr val="lt2"/>
              </a:solidFill>
              <a:latin typeface="Roboto"/>
              <a:ea typeface="Roboto"/>
              <a:cs typeface="Roboto"/>
              <a:sym typeface="Roboto"/>
            </a:endParaRPr>
          </a:p>
        </p:txBody>
      </p:sp>
      <p:pic>
        <p:nvPicPr>
          <p:cNvPr id="188" name="Google Shape;188;p30"/>
          <p:cNvPicPr preferRelativeResize="0"/>
          <p:nvPr/>
        </p:nvPicPr>
        <p:blipFill>
          <a:blip r:embed="rId4">
            <a:alphaModFix/>
          </a:blip>
          <a:stretch>
            <a:fillRect/>
          </a:stretch>
        </p:blipFill>
        <p:spPr>
          <a:xfrm>
            <a:off x="5143650" y="1736775"/>
            <a:ext cx="3199900" cy="2399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nvSpPr>
        <p:spPr>
          <a:xfrm>
            <a:off x="1208500" y="2231700"/>
            <a:ext cx="3022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600">
                <a:latin typeface="Montserrat Medium"/>
                <a:ea typeface="Montserrat Medium"/>
                <a:cs typeface="Montserrat Medium"/>
                <a:sym typeface="Montserrat Medium"/>
              </a:rPr>
              <a:t>Any Questions?</a:t>
            </a:r>
            <a:endParaRPr sz="2600">
              <a:latin typeface="Montserrat Medium"/>
              <a:ea typeface="Montserrat Medium"/>
              <a:cs typeface="Montserrat Medium"/>
              <a:sym typeface="Montserrat Medium"/>
            </a:endParaRPr>
          </a:p>
        </p:txBody>
      </p:sp>
      <p:pic>
        <p:nvPicPr>
          <p:cNvPr id="194" name="Google Shape;194;p31"/>
          <p:cNvPicPr preferRelativeResize="0"/>
          <p:nvPr/>
        </p:nvPicPr>
        <p:blipFill>
          <a:blip r:embed="rId3">
            <a:alphaModFix/>
          </a:blip>
          <a:stretch>
            <a:fillRect/>
          </a:stretch>
        </p:blipFill>
        <p:spPr>
          <a:xfrm>
            <a:off x="4724400" y="1287913"/>
            <a:ext cx="3423576" cy="2567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nvSpPr>
        <p:spPr>
          <a:xfrm>
            <a:off x="789350" y="1362900"/>
            <a:ext cx="3040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600">
                <a:latin typeface="Montserrat Medium"/>
                <a:ea typeface="Montserrat Medium"/>
                <a:cs typeface="Montserrat Medium"/>
                <a:sym typeface="Montserrat Medium"/>
              </a:rPr>
              <a:t>About our </a:t>
            </a:r>
            <a:r>
              <a:rPr lang="zh-CN" sz="2600">
                <a:latin typeface="Montserrat Medium"/>
                <a:ea typeface="Montserrat Medium"/>
                <a:cs typeface="Montserrat Medium"/>
                <a:sym typeface="Montserrat Medium"/>
              </a:rPr>
              <a:t>Client</a:t>
            </a:r>
            <a:endParaRPr sz="2600">
              <a:latin typeface="Montserrat Medium"/>
              <a:ea typeface="Montserrat Medium"/>
              <a:cs typeface="Montserrat Medium"/>
              <a:sym typeface="Montserrat Medium"/>
            </a:endParaRPr>
          </a:p>
        </p:txBody>
      </p:sp>
      <p:sp>
        <p:nvSpPr>
          <p:cNvPr id="72" name="Google Shape;72;p14"/>
          <p:cNvSpPr txBox="1"/>
          <p:nvPr/>
        </p:nvSpPr>
        <p:spPr>
          <a:xfrm>
            <a:off x="789350" y="2380425"/>
            <a:ext cx="33894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zh-CN" sz="1250">
                <a:solidFill>
                  <a:schemeClr val="lt2"/>
                </a:solidFill>
                <a:latin typeface="Roboto"/>
                <a:ea typeface="Roboto"/>
                <a:cs typeface="Roboto"/>
                <a:sym typeface="Roboto"/>
              </a:rPr>
              <a:t>IO Energy is an energy company located in Adelaide, South Australia.</a:t>
            </a:r>
            <a:endParaRPr sz="1250">
              <a:solidFill>
                <a:schemeClr val="lt2"/>
              </a:solidFill>
              <a:latin typeface="Roboto"/>
              <a:ea typeface="Roboto"/>
              <a:cs typeface="Roboto"/>
              <a:sym typeface="Roboto"/>
            </a:endParaRPr>
          </a:p>
          <a:p>
            <a:pPr indent="0" lvl="0" marL="0" rtl="0" algn="l">
              <a:spcBef>
                <a:spcPts val="0"/>
              </a:spcBef>
              <a:spcAft>
                <a:spcPts val="0"/>
              </a:spcAft>
              <a:buNone/>
            </a:pPr>
            <a:r>
              <a:t/>
            </a:r>
            <a:endParaRPr sz="1250">
              <a:solidFill>
                <a:schemeClr val="lt2"/>
              </a:solidFill>
              <a:latin typeface="Roboto"/>
              <a:ea typeface="Roboto"/>
              <a:cs typeface="Roboto"/>
              <a:sym typeface="Roboto"/>
            </a:endParaRPr>
          </a:p>
          <a:p>
            <a:pPr indent="0" lvl="0" marL="0" rtl="0" algn="l">
              <a:spcBef>
                <a:spcPts val="0"/>
              </a:spcBef>
              <a:spcAft>
                <a:spcPts val="0"/>
              </a:spcAft>
              <a:buNone/>
            </a:pPr>
            <a:r>
              <a:rPr lang="zh-CN" sz="1250">
                <a:solidFill>
                  <a:schemeClr val="lt2"/>
                </a:solidFill>
                <a:latin typeface="Roboto"/>
                <a:ea typeface="Roboto"/>
                <a:cs typeface="Roboto"/>
                <a:sym typeface="Roboto"/>
              </a:rPr>
              <a:t>Intension: They hope to use a time-of-use pricing to reward customers for using more clean energy to reduce carbon emissions, by providing an 80% discount on electricity that is used between 10am and 3pm.</a:t>
            </a:r>
            <a:endParaRPr sz="1250">
              <a:solidFill>
                <a:schemeClr val="lt2"/>
              </a:solidFill>
              <a:latin typeface="Roboto"/>
              <a:ea typeface="Roboto"/>
              <a:cs typeface="Roboto"/>
              <a:sym typeface="Roboto"/>
            </a:endParaRPr>
          </a:p>
        </p:txBody>
      </p:sp>
      <p:pic>
        <p:nvPicPr>
          <p:cNvPr id="73" name="Google Shape;73;p14"/>
          <p:cNvPicPr preferRelativeResize="0"/>
          <p:nvPr/>
        </p:nvPicPr>
        <p:blipFill>
          <a:blip r:embed="rId4">
            <a:alphaModFix/>
          </a:blip>
          <a:stretch>
            <a:fillRect/>
          </a:stretch>
        </p:blipFill>
        <p:spPr>
          <a:xfrm>
            <a:off x="5097250" y="1155450"/>
            <a:ext cx="3120476" cy="2340351"/>
          </a:xfrm>
          <a:prstGeom prst="rect">
            <a:avLst/>
          </a:prstGeom>
          <a:noFill/>
          <a:ln>
            <a:noFill/>
          </a:ln>
        </p:spPr>
      </p:pic>
      <p:pic>
        <p:nvPicPr>
          <p:cNvPr id="74" name="Google Shape;74;p14"/>
          <p:cNvPicPr preferRelativeResize="0"/>
          <p:nvPr/>
        </p:nvPicPr>
        <p:blipFill>
          <a:blip r:embed="rId5">
            <a:alphaModFix/>
          </a:blip>
          <a:stretch>
            <a:fillRect/>
          </a:stretch>
        </p:blipFill>
        <p:spPr>
          <a:xfrm>
            <a:off x="7026725" y="3742300"/>
            <a:ext cx="979726" cy="218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nvSpPr>
        <p:spPr>
          <a:xfrm>
            <a:off x="916500" y="1864500"/>
            <a:ext cx="731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latin typeface="Montserrat Medium"/>
                <a:ea typeface="Montserrat Medium"/>
                <a:cs typeface="Montserrat Medium"/>
                <a:sym typeface="Montserrat Medium"/>
              </a:rPr>
              <a:t>References</a:t>
            </a:r>
            <a:endParaRPr sz="1800">
              <a:latin typeface="Montserrat Medium"/>
              <a:ea typeface="Montserrat Medium"/>
              <a:cs typeface="Montserrat Medium"/>
              <a:sym typeface="Montserrat Medium"/>
            </a:endParaRPr>
          </a:p>
        </p:txBody>
      </p:sp>
      <p:sp>
        <p:nvSpPr>
          <p:cNvPr id="200" name="Google Shape;200;p32"/>
          <p:cNvSpPr txBox="1"/>
          <p:nvPr/>
        </p:nvSpPr>
        <p:spPr>
          <a:xfrm>
            <a:off x="916500" y="2487525"/>
            <a:ext cx="7311000" cy="7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50">
                <a:solidFill>
                  <a:schemeClr val="lt2"/>
                </a:solidFill>
                <a:latin typeface="Roboto"/>
                <a:ea typeface="Roboto"/>
                <a:cs typeface="Roboto"/>
                <a:sym typeface="Roboto"/>
              </a:rPr>
              <a:t>Colour for Graphics: #4158EA</a:t>
            </a:r>
            <a:endParaRPr sz="1250">
              <a:solidFill>
                <a:schemeClr val="lt2"/>
              </a:solidFill>
              <a:latin typeface="Roboto"/>
              <a:ea typeface="Roboto"/>
              <a:cs typeface="Roboto"/>
              <a:sym typeface="Roboto"/>
            </a:endParaRPr>
          </a:p>
          <a:p>
            <a:pPr indent="0" lvl="0" marL="0" rtl="0" algn="l">
              <a:spcBef>
                <a:spcPts val="0"/>
              </a:spcBef>
              <a:spcAft>
                <a:spcPts val="0"/>
              </a:spcAft>
              <a:buNone/>
            </a:pPr>
            <a:r>
              <a:t/>
            </a:r>
            <a:endParaRPr sz="1250">
              <a:solidFill>
                <a:schemeClr val="lt2"/>
              </a:solidFill>
              <a:latin typeface="Roboto"/>
              <a:ea typeface="Roboto"/>
              <a:cs typeface="Roboto"/>
              <a:sym typeface="Roboto"/>
            </a:endParaRPr>
          </a:p>
          <a:p>
            <a:pPr indent="0" lvl="0" marL="0" rtl="0" algn="l">
              <a:spcBef>
                <a:spcPts val="0"/>
              </a:spcBef>
              <a:spcAft>
                <a:spcPts val="0"/>
              </a:spcAft>
              <a:buNone/>
            </a:pPr>
            <a:r>
              <a:rPr lang="zh-CN" sz="1250">
                <a:solidFill>
                  <a:schemeClr val="lt2"/>
                </a:solidFill>
                <a:latin typeface="Roboto"/>
                <a:ea typeface="Roboto"/>
                <a:cs typeface="Roboto"/>
                <a:sym typeface="Roboto"/>
              </a:rPr>
              <a:t>All graphics shown in this slide was sourced from Uran Duo. </a:t>
            </a:r>
            <a:r>
              <a:rPr lang="zh-CN" sz="1250" u="sng">
                <a:solidFill>
                  <a:schemeClr val="accent5"/>
                </a:solidFill>
                <a:latin typeface="Roboto"/>
                <a:ea typeface="Roboto"/>
                <a:cs typeface="Roboto"/>
                <a:sym typeface="Roboto"/>
                <a:hlinkClick r:id="rId3">
                  <a:extLst>
                    <a:ext uri="{A12FA001-AC4F-418D-AE19-62706E023703}">
                      <ahyp:hlinkClr val="tx"/>
                    </a:ext>
                  </a:extLst>
                </a:hlinkClick>
              </a:rPr>
              <a:t>License</a:t>
            </a:r>
            <a:endParaRPr sz="1250">
              <a:solidFill>
                <a:schemeClr val="accent5"/>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aphicFrame>
        <p:nvGraphicFramePr>
          <p:cNvPr id="79" name="Google Shape;79;p15"/>
          <p:cNvGraphicFramePr/>
          <p:nvPr/>
        </p:nvGraphicFramePr>
        <p:xfrm>
          <a:off x="248425" y="1336300"/>
          <a:ext cx="3000000" cy="3000000"/>
        </p:xfrm>
        <a:graphic>
          <a:graphicData uri="http://schemas.openxmlformats.org/drawingml/2006/table">
            <a:tbl>
              <a:tblPr>
                <a:noFill/>
                <a:tableStyleId>{A23FB009-7B54-4507-875E-4B9DF57CCC31}</a:tableStyleId>
              </a:tblPr>
              <a:tblGrid>
                <a:gridCol w="2486225"/>
                <a:gridCol w="6160925"/>
              </a:tblGrid>
              <a:tr h="506275">
                <a:tc gridSpan="2">
                  <a:txBody>
                    <a:bodyPr/>
                    <a:lstStyle/>
                    <a:p>
                      <a:pPr indent="0" lvl="0" marL="0" rtl="0" algn="ctr">
                        <a:spcBef>
                          <a:spcPts val="0"/>
                        </a:spcBef>
                        <a:spcAft>
                          <a:spcPts val="0"/>
                        </a:spcAft>
                        <a:buNone/>
                      </a:pPr>
                      <a:r>
                        <a:rPr b="1" lang="zh-CN" sz="1200">
                          <a:solidFill>
                            <a:schemeClr val="lt2"/>
                          </a:solidFill>
                          <a:latin typeface="Roboto"/>
                          <a:ea typeface="Roboto"/>
                          <a:cs typeface="Roboto"/>
                          <a:sym typeface="Roboto"/>
                        </a:rPr>
                        <a:t>TEAM</a:t>
                      </a:r>
                      <a:endParaRPr sz="13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accent6"/>
                    </a:solidFill>
                  </a:tcPr>
                </a:tc>
                <a:tc hMerge="1"/>
              </a:tr>
              <a:tr h="496600">
                <a:tc>
                  <a:txBody>
                    <a:bodyPr/>
                    <a:lstStyle/>
                    <a:p>
                      <a:pPr indent="0" lvl="0" marL="0" rtl="0" algn="ctr">
                        <a:spcBef>
                          <a:spcPts val="0"/>
                        </a:spcBef>
                        <a:spcAft>
                          <a:spcPts val="0"/>
                        </a:spcAft>
                        <a:buNone/>
                      </a:pPr>
                      <a:r>
                        <a:rPr b="1" lang="zh-CN" sz="1200">
                          <a:solidFill>
                            <a:schemeClr val="lt2"/>
                          </a:solidFill>
                          <a:latin typeface="Roboto"/>
                          <a:ea typeface="Roboto"/>
                          <a:cs typeface="Roboto"/>
                          <a:sym typeface="Roboto"/>
                        </a:rPr>
                        <a:t>Name</a:t>
                      </a:r>
                      <a:endParaRPr b="1" sz="12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zh-CN" sz="1200">
                          <a:solidFill>
                            <a:schemeClr val="lt2"/>
                          </a:solidFill>
                          <a:latin typeface="Roboto"/>
                          <a:ea typeface="Roboto"/>
                          <a:cs typeface="Roboto"/>
                          <a:sym typeface="Roboto"/>
                        </a:rPr>
                        <a:t>Main Role</a:t>
                      </a:r>
                      <a:endParaRPr b="1" sz="12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73800">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Xi Chen (Chloe)</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Spokesman, Client Contact, Scheduling, UI Designer, Front-end Developer</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75900">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Jingyi Wang (Shirley)</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Deputy Spokesman, Project Manager, Data Analysis and Visualisation</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75900">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Qixuan Ren (Natalie)</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Backend Developer, Documentation</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75900">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Yifei Tao (Katherine)</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Data Analysis, Documentation</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75900">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Yuexin Chen (Kevin)</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Backend Developer, Database Administrator, Quality Control</a:t>
                      </a:r>
                      <a:endParaRPr sz="1100">
                        <a:solidFill>
                          <a:schemeClr val="lt2"/>
                        </a:solidFill>
                        <a:latin typeface="Roboto"/>
                        <a:ea typeface="Roboto"/>
                        <a:cs typeface="Roboto"/>
                        <a:sym typeface="Roboto"/>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80" name="Google Shape;80;p15"/>
          <p:cNvSpPr txBox="1"/>
          <p:nvPr/>
        </p:nvSpPr>
        <p:spPr>
          <a:xfrm>
            <a:off x="141925" y="342700"/>
            <a:ext cx="4507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600">
                <a:latin typeface="Montserrat Medium"/>
                <a:ea typeface="Montserrat Medium"/>
                <a:cs typeface="Montserrat Medium"/>
                <a:sym typeface="Montserrat Medium"/>
              </a:rPr>
              <a:t>The TechLauncher Team</a:t>
            </a:r>
            <a:endParaRPr sz="2600">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idx="4294967295" type="title"/>
          </p:nvPr>
        </p:nvSpPr>
        <p:spPr>
          <a:xfrm>
            <a:off x="1313952" y="267006"/>
            <a:ext cx="28275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zh-CN"/>
              <a:t>            </a:t>
            </a:r>
            <a:r>
              <a:rPr lang="zh-CN"/>
              <a:t> </a:t>
            </a:r>
            <a:endParaRPr/>
          </a:p>
          <a:p>
            <a:pPr indent="0" lvl="0" marL="0" rtl="0" algn="l">
              <a:spcBef>
                <a:spcPts val="0"/>
              </a:spcBef>
              <a:spcAft>
                <a:spcPts val="0"/>
              </a:spcAft>
              <a:buNone/>
            </a:pPr>
            <a:r>
              <a:rPr lang="zh-CN">
                <a:solidFill>
                  <a:srgbClr val="000000"/>
                </a:solidFill>
                <a:latin typeface="Montserrat Medium"/>
                <a:ea typeface="Montserrat Medium"/>
                <a:cs typeface="Montserrat Medium"/>
                <a:sym typeface="Montserrat Medium"/>
              </a:rPr>
              <a:t>Contents</a:t>
            </a:r>
            <a:endParaRPr>
              <a:solidFill>
                <a:srgbClr val="000000"/>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86" name="Google Shape;86;p16"/>
          <p:cNvSpPr txBox="1"/>
          <p:nvPr>
            <p:ph idx="4294967295" type="body"/>
          </p:nvPr>
        </p:nvSpPr>
        <p:spPr>
          <a:xfrm>
            <a:off x="1342600" y="1873481"/>
            <a:ext cx="3533700" cy="2249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CN">
                <a:solidFill>
                  <a:schemeClr val="lt2"/>
                </a:solidFill>
                <a:latin typeface="Montserrat Medium"/>
                <a:ea typeface="Montserrat Medium"/>
                <a:cs typeface="Montserrat Medium"/>
                <a:sym typeface="Montserrat Medium"/>
              </a:rPr>
              <a:t>The </a:t>
            </a:r>
            <a:r>
              <a:rPr lang="zh-CN">
                <a:solidFill>
                  <a:schemeClr val="lt2"/>
                </a:solidFill>
                <a:latin typeface="Montserrat Medium"/>
                <a:ea typeface="Montserrat Medium"/>
                <a:cs typeface="Montserrat Medium"/>
                <a:sym typeface="Montserrat Medium"/>
              </a:rPr>
              <a:t>Problem</a:t>
            </a:r>
            <a:endParaRPr>
              <a:solidFill>
                <a:schemeClr val="lt2"/>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None/>
            </a:pPr>
            <a:r>
              <a:rPr lang="zh-CN">
                <a:solidFill>
                  <a:schemeClr val="lt2"/>
                </a:solidFill>
                <a:latin typeface="Montserrat Medium"/>
                <a:ea typeface="Montserrat Medium"/>
                <a:cs typeface="Montserrat Medium"/>
                <a:sym typeface="Montserrat Medium"/>
              </a:rPr>
              <a:t>Project current state</a:t>
            </a:r>
            <a:endParaRPr>
              <a:solidFill>
                <a:schemeClr val="lt2"/>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None/>
            </a:pPr>
            <a:r>
              <a:rPr lang="zh-CN">
                <a:solidFill>
                  <a:schemeClr val="lt2"/>
                </a:solidFill>
                <a:latin typeface="Montserrat Medium"/>
                <a:ea typeface="Montserrat Medium"/>
                <a:cs typeface="Montserrat Medium"/>
                <a:sym typeface="Montserrat Medium"/>
              </a:rPr>
              <a:t>The Objectives &amp; Deliverables</a:t>
            </a:r>
            <a:endParaRPr>
              <a:solidFill>
                <a:schemeClr val="lt2"/>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None/>
            </a:pPr>
            <a:r>
              <a:rPr lang="zh-CN">
                <a:solidFill>
                  <a:schemeClr val="lt2"/>
                </a:solidFill>
                <a:latin typeface="Montserrat Medium"/>
                <a:ea typeface="Montserrat Medium"/>
                <a:cs typeface="Montserrat Medium"/>
                <a:sym typeface="Montserrat Medium"/>
              </a:rPr>
              <a:t>Our plan</a:t>
            </a:r>
            <a:endParaRPr>
              <a:solidFill>
                <a:schemeClr val="lt2"/>
              </a:solidFill>
              <a:latin typeface="Montserrat Medium"/>
              <a:ea typeface="Montserrat Medium"/>
              <a:cs typeface="Montserrat Medium"/>
              <a:sym typeface="Montserrat Medium"/>
            </a:endParaRPr>
          </a:p>
          <a:p>
            <a:pPr indent="0" lvl="0" marL="0" rtl="0" algn="l">
              <a:lnSpc>
                <a:spcPct val="150000"/>
              </a:lnSpc>
              <a:spcBef>
                <a:spcPts val="1200"/>
              </a:spcBef>
              <a:spcAft>
                <a:spcPts val="1200"/>
              </a:spcAft>
              <a:buNone/>
            </a:pPr>
            <a:r>
              <a:rPr lang="zh-CN">
                <a:solidFill>
                  <a:schemeClr val="lt2"/>
                </a:solidFill>
                <a:latin typeface="Montserrat Medium"/>
                <a:ea typeface="Montserrat Medium"/>
                <a:cs typeface="Montserrat Medium"/>
                <a:sym typeface="Montserrat Medium"/>
              </a:rPr>
              <a:t>Details</a:t>
            </a:r>
            <a:endParaRPr>
              <a:solidFill>
                <a:schemeClr val="lt2"/>
              </a:solidFill>
            </a:endParaRPr>
          </a:p>
        </p:txBody>
      </p:sp>
      <p:pic>
        <p:nvPicPr>
          <p:cNvPr id="87" name="Google Shape;87;p16"/>
          <p:cNvPicPr preferRelativeResize="0"/>
          <p:nvPr/>
        </p:nvPicPr>
        <p:blipFill>
          <a:blip r:embed="rId4">
            <a:alphaModFix/>
          </a:blip>
          <a:stretch>
            <a:fillRect/>
          </a:stretch>
        </p:blipFill>
        <p:spPr>
          <a:xfrm>
            <a:off x="4990750" y="1604875"/>
            <a:ext cx="2998876" cy="2249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Effect filter="fade" transition="in">
                                      <p:cBhvr>
                                        <p:cTn dur="1000"/>
                                        <p:tgtEl>
                                          <p:spTgt spid="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Effect filter="fade" transition="in">
                                      <p:cBhvr>
                                        <p:cTn dur="1000"/>
                                        <p:tgtEl>
                                          <p:spTgt spid="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animEffect filter="fade" transition="in">
                                      <p:cBhvr>
                                        <p:cTn dur="1000"/>
                                        <p:tgtEl>
                                          <p:spTgt spid="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3" st="3"/>
                                            </p:txEl>
                                          </p:spTgt>
                                        </p:tgtEl>
                                        <p:attrNameLst>
                                          <p:attrName>style.visibility</p:attrName>
                                        </p:attrNameLst>
                                      </p:cBhvr>
                                      <p:to>
                                        <p:strVal val="visible"/>
                                      </p:to>
                                    </p:set>
                                    <p:animEffect filter="fade" transition="in">
                                      <p:cBhvr>
                                        <p:cTn dur="1000"/>
                                        <p:tgtEl>
                                          <p:spTgt spid="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4" st="4"/>
                                            </p:txEl>
                                          </p:spTgt>
                                        </p:tgtEl>
                                        <p:attrNameLst>
                                          <p:attrName>style.visibility</p:attrName>
                                        </p:attrNameLst>
                                      </p:cBhvr>
                                      <p:to>
                                        <p:strVal val="visible"/>
                                      </p:to>
                                    </p:set>
                                    <p:animEffect filter="fade" transition="in">
                                      <p:cBhvr>
                                        <p:cTn dur="1000"/>
                                        <p:tgtEl>
                                          <p:spTgt spid="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idx="4294967295" type="title"/>
          </p:nvPr>
        </p:nvSpPr>
        <p:spPr>
          <a:xfrm>
            <a:off x="4730775" y="1214200"/>
            <a:ext cx="4122900" cy="8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latin typeface="Montserrat Medium"/>
                <a:ea typeface="Montserrat Medium"/>
                <a:cs typeface="Montserrat Medium"/>
                <a:sym typeface="Montserrat Medium"/>
              </a:rPr>
              <a:t>The problem</a:t>
            </a:r>
            <a:endParaRPr>
              <a:latin typeface="Montserrat Medium"/>
              <a:ea typeface="Montserrat Medium"/>
              <a:cs typeface="Montserrat Medium"/>
              <a:sym typeface="Montserrat Medium"/>
            </a:endParaRPr>
          </a:p>
        </p:txBody>
      </p:sp>
      <p:sp>
        <p:nvSpPr>
          <p:cNvPr id="93" name="Google Shape;93;p17"/>
          <p:cNvSpPr txBox="1"/>
          <p:nvPr/>
        </p:nvSpPr>
        <p:spPr>
          <a:xfrm>
            <a:off x="4572000" y="2100700"/>
            <a:ext cx="4122900" cy="281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1250">
                <a:solidFill>
                  <a:schemeClr val="lt2"/>
                </a:solidFill>
                <a:latin typeface="Roboto"/>
                <a:ea typeface="Roboto"/>
                <a:cs typeface="Roboto"/>
                <a:sym typeface="Roboto"/>
              </a:rPr>
              <a:t>General Background</a:t>
            </a:r>
            <a:endParaRPr b="1"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Solar and wind energy are relatively cheap and environmentally friendly sources of power. </a:t>
            </a:r>
            <a:endParaRPr sz="1250">
              <a:solidFill>
                <a:schemeClr val="lt2"/>
              </a:solidFill>
              <a:latin typeface="Roboto"/>
              <a:ea typeface="Roboto"/>
              <a:cs typeface="Roboto"/>
              <a:sym typeface="Roboto"/>
            </a:endParaRPr>
          </a:p>
          <a:p>
            <a:pPr indent="0" lvl="0" marL="457200" rtl="0" algn="l">
              <a:lnSpc>
                <a:spcPct val="115000"/>
              </a:lnSpc>
              <a:spcBef>
                <a:spcPts val="0"/>
              </a:spcBef>
              <a:spcAft>
                <a:spcPts val="0"/>
              </a:spcAft>
              <a:buNone/>
            </a:pPr>
            <a:r>
              <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Last year, 60% of South Australia's electricity was generated by renewable energy. </a:t>
            </a:r>
            <a:endParaRPr sz="1250">
              <a:solidFill>
                <a:schemeClr val="lt2"/>
              </a:solidFill>
              <a:latin typeface="Roboto"/>
              <a:ea typeface="Roboto"/>
              <a:cs typeface="Roboto"/>
              <a:sym typeface="Roboto"/>
            </a:endParaRPr>
          </a:p>
          <a:p>
            <a:pPr indent="0" lvl="0" marL="457200" rtl="0" algn="l">
              <a:lnSpc>
                <a:spcPct val="115000"/>
              </a:lnSpc>
              <a:spcBef>
                <a:spcPts val="0"/>
              </a:spcBef>
              <a:spcAft>
                <a:spcPts val="0"/>
              </a:spcAft>
              <a:buNone/>
            </a:pPr>
            <a:r>
              <a:rPr lang="zh-CN" sz="1250">
                <a:solidFill>
                  <a:schemeClr val="lt2"/>
                </a:solidFill>
                <a:latin typeface="Roboto"/>
                <a:ea typeface="Roboto"/>
                <a:cs typeface="Roboto"/>
                <a:sym typeface="Roboto"/>
              </a:rPr>
              <a:t>70% during the daytime was renewable energy, Only 38% at night was renewable energy. </a:t>
            </a:r>
            <a:endParaRPr sz="125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sz="125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rPr b="1" lang="zh-CN" sz="1250">
                <a:solidFill>
                  <a:schemeClr val="lt2"/>
                </a:solidFill>
                <a:latin typeface="Roboto"/>
                <a:ea typeface="Roboto"/>
                <a:cs typeface="Roboto"/>
                <a:sym typeface="Roboto"/>
              </a:rPr>
              <a:t>This Project</a:t>
            </a:r>
            <a:endParaRPr b="1"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Our client wants to obtain more customers through </a:t>
            </a:r>
            <a:r>
              <a:rPr lang="zh-CN" sz="1250">
                <a:solidFill>
                  <a:schemeClr val="lt2"/>
                </a:solidFill>
                <a:latin typeface="Roboto"/>
                <a:ea typeface="Roboto"/>
                <a:cs typeface="Roboto"/>
                <a:sym typeface="Roboto"/>
              </a:rPr>
              <a:t>improvements</a:t>
            </a:r>
            <a:r>
              <a:rPr lang="zh-CN" sz="1250">
                <a:solidFill>
                  <a:schemeClr val="lt2"/>
                </a:solidFill>
                <a:latin typeface="Roboto"/>
                <a:ea typeface="Roboto"/>
                <a:cs typeface="Roboto"/>
                <a:sym typeface="Roboto"/>
              </a:rPr>
              <a:t> on product and service.</a:t>
            </a:r>
            <a:endParaRPr sz="1250">
              <a:solidFill>
                <a:schemeClr val="lt2"/>
              </a:solidFill>
              <a:latin typeface="Roboto"/>
              <a:ea typeface="Roboto"/>
              <a:cs typeface="Roboto"/>
              <a:sym typeface="Roboto"/>
            </a:endParaRPr>
          </a:p>
        </p:txBody>
      </p:sp>
      <p:pic>
        <p:nvPicPr>
          <p:cNvPr id="94" name="Google Shape;94;p17"/>
          <p:cNvPicPr preferRelativeResize="0"/>
          <p:nvPr/>
        </p:nvPicPr>
        <p:blipFill>
          <a:blip r:embed="rId4">
            <a:alphaModFix/>
          </a:blip>
          <a:stretch>
            <a:fillRect/>
          </a:stretch>
        </p:blipFill>
        <p:spPr>
          <a:xfrm>
            <a:off x="647000" y="1360576"/>
            <a:ext cx="3229776" cy="2422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idx="4294967295" type="title"/>
          </p:nvPr>
        </p:nvSpPr>
        <p:spPr>
          <a:xfrm>
            <a:off x="713000" y="1060650"/>
            <a:ext cx="4172100" cy="86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latin typeface="Montserrat Medium"/>
                <a:ea typeface="Montserrat Medium"/>
                <a:cs typeface="Montserrat Medium"/>
                <a:sym typeface="Montserrat Medium"/>
              </a:rPr>
              <a:t>Current project state</a:t>
            </a:r>
            <a:endParaRPr>
              <a:latin typeface="Montserrat Medium"/>
              <a:ea typeface="Montserrat Medium"/>
              <a:cs typeface="Montserrat Medium"/>
              <a:sym typeface="Montserrat Medium"/>
            </a:endParaRPr>
          </a:p>
        </p:txBody>
      </p:sp>
      <p:sp>
        <p:nvSpPr>
          <p:cNvPr id="100" name="Google Shape;100;p18"/>
          <p:cNvSpPr txBox="1"/>
          <p:nvPr/>
        </p:nvSpPr>
        <p:spPr>
          <a:xfrm>
            <a:off x="660050" y="2008300"/>
            <a:ext cx="4278000" cy="25224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20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User research &amp; stakeholder analysis on energy consumers.</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 A database for existing customers’ data management and storage using PostgreSQL.</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 A dashboard template to show analysis results of customers’ electricity usage has been enabled using AWS for internal </a:t>
            </a:r>
            <a:r>
              <a:rPr lang="zh-CN" sz="1250">
                <a:solidFill>
                  <a:schemeClr val="lt2"/>
                </a:solidFill>
                <a:latin typeface="Roboto"/>
                <a:ea typeface="Roboto"/>
                <a:cs typeface="Roboto"/>
                <a:sym typeface="Roboto"/>
              </a:rPr>
              <a:t>use.</a:t>
            </a:r>
            <a:endParaRPr sz="1250">
              <a:solidFill>
                <a:schemeClr val="lt2"/>
              </a:solidFill>
              <a:latin typeface="Roboto"/>
              <a:ea typeface="Roboto"/>
              <a:cs typeface="Roboto"/>
              <a:sym typeface="Roboto"/>
            </a:endParaRPr>
          </a:p>
          <a:p>
            <a:pPr indent="-307975" lvl="0" marL="457200" rtl="0" algn="l">
              <a:lnSpc>
                <a:spcPct val="115000"/>
              </a:lnSpc>
              <a:spcBef>
                <a:spcPts val="0"/>
              </a:spcBef>
              <a:spcAft>
                <a:spcPts val="0"/>
              </a:spcAft>
              <a:buClr>
                <a:schemeClr val="lt2"/>
              </a:buClr>
              <a:buSzPts val="1250"/>
              <a:buFont typeface="Roboto"/>
              <a:buChar char="●"/>
            </a:pPr>
            <a:r>
              <a:rPr lang="zh-CN" sz="1250">
                <a:solidFill>
                  <a:schemeClr val="lt2"/>
                </a:solidFill>
                <a:latin typeface="Roboto"/>
                <a:ea typeface="Roboto"/>
                <a:cs typeface="Roboto"/>
                <a:sym typeface="Roboto"/>
              </a:rPr>
              <a:t>Client is trying to apply machine learning algorithms to provide better analysis.</a:t>
            </a:r>
            <a:endParaRPr sz="1250">
              <a:solidFill>
                <a:schemeClr val="lt2"/>
              </a:solidFill>
              <a:latin typeface="Roboto"/>
              <a:ea typeface="Roboto"/>
              <a:cs typeface="Roboto"/>
              <a:sym typeface="Roboto"/>
            </a:endParaRPr>
          </a:p>
          <a:p>
            <a:pPr indent="0" lvl="0" marL="0" rtl="0" algn="l">
              <a:spcBef>
                <a:spcPts val="1200"/>
              </a:spcBef>
              <a:spcAft>
                <a:spcPts val="0"/>
              </a:spcAft>
              <a:buNone/>
            </a:pPr>
            <a:r>
              <a:t/>
            </a:r>
            <a:endParaRPr sz="1250">
              <a:solidFill>
                <a:schemeClr val="lt2"/>
              </a:solidFill>
              <a:latin typeface="Roboto"/>
              <a:ea typeface="Roboto"/>
              <a:cs typeface="Roboto"/>
              <a:sym typeface="Roboto"/>
            </a:endParaRPr>
          </a:p>
        </p:txBody>
      </p:sp>
      <p:pic>
        <p:nvPicPr>
          <p:cNvPr id="101" name="Google Shape;101;p18"/>
          <p:cNvPicPr preferRelativeResize="0"/>
          <p:nvPr/>
        </p:nvPicPr>
        <p:blipFill>
          <a:blip r:embed="rId4">
            <a:alphaModFix/>
          </a:blip>
          <a:stretch>
            <a:fillRect/>
          </a:stretch>
        </p:blipFill>
        <p:spPr>
          <a:xfrm>
            <a:off x="5431275" y="1922250"/>
            <a:ext cx="2842352" cy="2131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4294967295" type="title"/>
          </p:nvPr>
        </p:nvSpPr>
        <p:spPr>
          <a:xfrm>
            <a:off x="906550" y="936127"/>
            <a:ext cx="5216100" cy="74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2911">
                <a:solidFill>
                  <a:srgbClr val="000000"/>
                </a:solidFill>
                <a:latin typeface="Montserrat Medium"/>
                <a:ea typeface="Montserrat Medium"/>
                <a:cs typeface="Montserrat Medium"/>
                <a:sym typeface="Montserrat Medium"/>
              </a:rPr>
              <a:t>The Objectives &amp; Deliverables</a:t>
            </a:r>
            <a:endParaRPr sz="2911">
              <a:solidFill>
                <a:srgbClr val="000000"/>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graphicFrame>
        <p:nvGraphicFramePr>
          <p:cNvPr id="107" name="Google Shape;107;p19"/>
          <p:cNvGraphicFramePr/>
          <p:nvPr/>
        </p:nvGraphicFramePr>
        <p:xfrm>
          <a:off x="952500" y="2236125"/>
          <a:ext cx="3000000" cy="3000000"/>
        </p:xfrm>
        <a:graphic>
          <a:graphicData uri="http://schemas.openxmlformats.org/drawingml/2006/table">
            <a:tbl>
              <a:tblPr>
                <a:noFill/>
                <a:tableStyleId>{E151FDF2-D3D2-44AA-8325-D8DCD68E6665}</a:tableStyleId>
              </a:tblPr>
              <a:tblGrid>
                <a:gridCol w="1114125"/>
                <a:gridCol w="2939975"/>
                <a:gridCol w="3184900"/>
              </a:tblGrid>
              <a:tr h="411500">
                <a:tc gridSpan="3">
                  <a:txBody>
                    <a:bodyPr/>
                    <a:lstStyle/>
                    <a:p>
                      <a:pPr indent="0" lvl="0" marL="0" rtl="0" algn="ctr">
                        <a:spcBef>
                          <a:spcPts val="0"/>
                        </a:spcBef>
                        <a:spcAft>
                          <a:spcPts val="0"/>
                        </a:spcAft>
                        <a:buNone/>
                      </a:pPr>
                      <a:r>
                        <a:rPr lang="zh-CN" sz="1200">
                          <a:solidFill>
                            <a:schemeClr val="lt2"/>
                          </a:solidFill>
                          <a:latin typeface="Roboto Medium"/>
                          <a:ea typeface="Roboto Medium"/>
                          <a:cs typeface="Roboto Medium"/>
                          <a:sym typeface="Roboto Medium"/>
                        </a:rPr>
                        <a:t>THE MAIN TASKS</a:t>
                      </a:r>
                      <a:endParaRPr sz="1200">
                        <a:solidFill>
                          <a:schemeClr val="lt2"/>
                        </a:solidFill>
                        <a:latin typeface="Roboto Medium"/>
                        <a:ea typeface="Roboto Medium"/>
                        <a:cs typeface="Roboto Medium"/>
                        <a:sym typeface="Roboto Medium"/>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c hMerge="1"/>
              </a:tr>
              <a:tr h="411500">
                <a:tc>
                  <a:txBody>
                    <a:bodyPr/>
                    <a:lstStyle/>
                    <a:p>
                      <a:pPr indent="0" lvl="0" marL="0" rtl="0" algn="l">
                        <a:spcBef>
                          <a:spcPts val="0"/>
                        </a:spcBef>
                        <a:spcAft>
                          <a:spcPts val="0"/>
                        </a:spcAft>
                        <a:buNone/>
                      </a:pPr>
                      <a:r>
                        <a:rPr lang="zh-CN" sz="1200">
                          <a:solidFill>
                            <a:schemeClr val="lt2"/>
                          </a:solidFill>
                          <a:latin typeface="Roboto Medium"/>
                          <a:ea typeface="Roboto Medium"/>
                          <a:cs typeface="Roboto Medium"/>
                          <a:sym typeface="Roboto Medium"/>
                        </a:rPr>
                        <a:t>No.</a:t>
                      </a:r>
                      <a:endParaRPr sz="1200">
                        <a:solidFill>
                          <a:schemeClr val="lt2"/>
                        </a:solidFill>
                        <a:latin typeface="Roboto Medium"/>
                        <a:ea typeface="Roboto Medium"/>
                        <a:cs typeface="Roboto Medium"/>
                        <a:sym typeface="Roboto Medium"/>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200">
                          <a:solidFill>
                            <a:schemeClr val="lt2"/>
                          </a:solidFill>
                          <a:latin typeface="Roboto Medium"/>
                          <a:ea typeface="Roboto Medium"/>
                          <a:cs typeface="Roboto Medium"/>
                          <a:sym typeface="Roboto Medium"/>
                        </a:rPr>
                        <a:t>Objectives</a:t>
                      </a:r>
                      <a:endParaRPr sz="1200">
                        <a:solidFill>
                          <a:schemeClr val="lt2"/>
                        </a:solidFill>
                        <a:latin typeface="Roboto Medium"/>
                        <a:ea typeface="Roboto Medium"/>
                        <a:cs typeface="Roboto Medium"/>
                        <a:sym typeface="Roboto Medium"/>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200">
                          <a:solidFill>
                            <a:schemeClr val="lt2"/>
                          </a:solidFill>
                          <a:latin typeface="Roboto Medium"/>
                          <a:ea typeface="Roboto Medium"/>
                          <a:cs typeface="Roboto Medium"/>
                          <a:sym typeface="Roboto Medium"/>
                        </a:rPr>
                        <a:t>Deliverables</a:t>
                      </a:r>
                      <a:endParaRPr sz="1200">
                        <a:solidFill>
                          <a:schemeClr val="lt2"/>
                        </a:solidFill>
                        <a:latin typeface="Roboto Medium"/>
                        <a:ea typeface="Roboto Medium"/>
                        <a:cs typeface="Roboto Medium"/>
                        <a:sym typeface="Roboto Medium"/>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1500">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1</a:t>
                      </a:r>
                      <a:endParaRPr sz="1100">
                        <a:solidFill>
                          <a:schemeClr val="lt2"/>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Visualisation of data </a:t>
                      </a:r>
                      <a:endParaRPr sz="1100">
                        <a:solidFill>
                          <a:schemeClr val="lt2"/>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An interactive </a:t>
                      </a:r>
                      <a:r>
                        <a:rPr lang="zh-CN" sz="1100">
                          <a:solidFill>
                            <a:schemeClr val="lt2"/>
                          </a:solidFill>
                          <a:latin typeface="Roboto"/>
                          <a:ea typeface="Roboto"/>
                          <a:cs typeface="Roboto"/>
                          <a:sym typeface="Roboto"/>
                        </a:rPr>
                        <a:t>UI dashboard</a:t>
                      </a:r>
                      <a:endParaRPr sz="1100">
                        <a:solidFill>
                          <a:schemeClr val="lt2"/>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59600">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2</a:t>
                      </a:r>
                      <a:endParaRPr sz="1100">
                        <a:solidFill>
                          <a:schemeClr val="lt2"/>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Help customers know their bill better</a:t>
                      </a:r>
                      <a:endParaRPr sz="1100">
                        <a:solidFill>
                          <a:schemeClr val="lt2"/>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Data analysis on usage pattern</a:t>
                      </a:r>
                      <a:endParaRPr sz="1100">
                        <a:solidFill>
                          <a:schemeClr val="lt2"/>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59600">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3</a:t>
                      </a:r>
                      <a:endParaRPr sz="1100">
                        <a:solidFill>
                          <a:schemeClr val="lt2"/>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Help customers choose better plans</a:t>
                      </a:r>
                      <a:endParaRPr sz="1100">
                        <a:solidFill>
                          <a:schemeClr val="lt2"/>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CN" sz="1100">
                          <a:solidFill>
                            <a:schemeClr val="lt2"/>
                          </a:solidFill>
                          <a:latin typeface="Roboto"/>
                          <a:ea typeface="Roboto"/>
                          <a:cs typeface="Roboto"/>
                          <a:sym typeface="Roboto"/>
                        </a:rPr>
                        <a:t>Using machine learning to make predictions of customers’ future usage and provide suggestions based on the result.</a:t>
                      </a:r>
                      <a:endParaRPr sz="1100">
                        <a:solidFill>
                          <a:schemeClr val="lt2"/>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pic>
        <p:nvPicPr>
          <p:cNvPr id="108" name="Google Shape;108;p19"/>
          <p:cNvPicPr preferRelativeResize="0"/>
          <p:nvPr/>
        </p:nvPicPr>
        <p:blipFill>
          <a:blip r:embed="rId4">
            <a:alphaModFix/>
          </a:blip>
          <a:stretch>
            <a:fillRect/>
          </a:stretch>
        </p:blipFill>
        <p:spPr>
          <a:xfrm>
            <a:off x="6323600" y="542628"/>
            <a:ext cx="1788724" cy="1341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4294967295" type="title"/>
          </p:nvPr>
        </p:nvSpPr>
        <p:spPr>
          <a:xfrm>
            <a:off x="5584600" y="2200500"/>
            <a:ext cx="2394000" cy="7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latin typeface="Montserrat Medium"/>
                <a:ea typeface="Montserrat Medium"/>
                <a:cs typeface="Montserrat Medium"/>
                <a:sym typeface="Montserrat Medium"/>
              </a:rPr>
              <a:t>Our Plan</a:t>
            </a:r>
            <a:endParaRPr>
              <a:latin typeface="Montserrat Medium"/>
              <a:ea typeface="Montserrat Medium"/>
              <a:cs typeface="Montserrat Medium"/>
              <a:sym typeface="Montserrat Medium"/>
            </a:endParaRPr>
          </a:p>
        </p:txBody>
      </p:sp>
      <p:pic>
        <p:nvPicPr>
          <p:cNvPr id="114" name="Google Shape;114;p20"/>
          <p:cNvPicPr preferRelativeResize="0"/>
          <p:nvPr/>
        </p:nvPicPr>
        <p:blipFill>
          <a:blip r:embed="rId4">
            <a:alphaModFix/>
          </a:blip>
          <a:stretch>
            <a:fillRect/>
          </a:stretch>
        </p:blipFill>
        <p:spPr>
          <a:xfrm>
            <a:off x="1175575" y="1298088"/>
            <a:ext cx="3396424" cy="2547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idx="4294967295" type="title"/>
          </p:nvPr>
        </p:nvSpPr>
        <p:spPr>
          <a:xfrm>
            <a:off x="110550" y="-477300"/>
            <a:ext cx="31335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zh-CN"/>
              <a:t>             </a:t>
            </a:r>
            <a:endParaRPr/>
          </a:p>
          <a:p>
            <a:pPr indent="0" lvl="0" marL="0" rtl="0" algn="l">
              <a:spcBef>
                <a:spcPts val="0"/>
              </a:spcBef>
              <a:spcAft>
                <a:spcPts val="0"/>
              </a:spcAft>
              <a:buNone/>
            </a:pPr>
            <a:r>
              <a:rPr lang="zh-CN">
                <a:solidFill>
                  <a:srgbClr val="000000"/>
                </a:solidFill>
                <a:latin typeface="Montserrat Medium"/>
                <a:ea typeface="Montserrat Medium"/>
                <a:cs typeface="Montserrat Medium"/>
                <a:sym typeface="Montserrat Medium"/>
              </a:rPr>
              <a:t>Milestones</a:t>
            </a:r>
            <a:endParaRPr>
              <a:solidFill>
                <a:srgbClr val="000000"/>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120" name="Google Shape;120;p21"/>
          <p:cNvPicPr preferRelativeResize="0"/>
          <p:nvPr/>
        </p:nvPicPr>
        <p:blipFill>
          <a:blip r:embed="rId4">
            <a:alphaModFix/>
          </a:blip>
          <a:stretch>
            <a:fillRect/>
          </a:stretch>
        </p:blipFill>
        <p:spPr>
          <a:xfrm>
            <a:off x="3244050" y="920400"/>
            <a:ext cx="3160414" cy="4223101"/>
          </a:xfrm>
          <a:prstGeom prst="rect">
            <a:avLst/>
          </a:prstGeom>
          <a:noFill/>
          <a:ln>
            <a:noFill/>
          </a:ln>
        </p:spPr>
      </p:pic>
      <p:pic>
        <p:nvPicPr>
          <p:cNvPr id="121" name="Google Shape;121;p21"/>
          <p:cNvPicPr preferRelativeResize="0"/>
          <p:nvPr/>
        </p:nvPicPr>
        <p:blipFill>
          <a:blip r:embed="rId5">
            <a:alphaModFix/>
          </a:blip>
          <a:stretch>
            <a:fillRect/>
          </a:stretch>
        </p:blipFill>
        <p:spPr>
          <a:xfrm>
            <a:off x="437525" y="969025"/>
            <a:ext cx="2928972" cy="4033501"/>
          </a:xfrm>
          <a:prstGeom prst="rect">
            <a:avLst/>
          </a:prstGeom>
          <a:noFill/>
          <a:ln>
            <a:noFill/>
          </a:ln>
        </p:spPr>
      </p:pic>
      <p:pic>
        <p:nvPicPr>
          <p:cNvPr id="122" name="Google Shape;122;p21"/>
          <p:cNvPicPr preferRelativeResize="0"/>
          <p:nvPr/>
        </p:nvPicPr>
        <p:blipFill>
          <a:blip r:embed="rId6">
            <a:alphaModFix/>
          </a:blip>
          <a:stretch>
            <a:fillRect/>
          </a:stretch>
        </p:blipFill>
        <p:spPr>
          <a:xfrm>
            <a:off x="6110650" y="969025"/>
            <a:ext cx="3033350" cy="169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